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210 옥탑방" panose="020B0600000101010101" charset="-127"/>
      <p:regular r:id="rId28"/>
    </p:embeddedFont>
    <p:embeddedFont>
      <p:font typeface="Gothic A1 Bold" panose="020B0600000101010101" charset="-127"/>
      <p:regular r:id="rId29"/>
    </p:embeddedFont>
    <p:embeddedFont>
      <p:font typeface="Gothic A1 Medium" panose="020B0600000101010101" charset="-127"/>
      <p:regular r:id="rId30"/>
    </p:embeddedFont>
    <p:embeddedFont>
      <p:font typeface="Gothic A1 Semi-Bold" panose="020B0600000101010101" charset="-127"/>
      <p:regular r:id="rId31"/>
    </p:embeddedFont>
    <p:embeddedFont>
      <p:font typeface="Arimo" panose="020B0600000101010101" charset="0"/>
      <p:regular r:id="rId32"/>
    </p:embeddedFont>
    <p:embeddedFont>
      <p:font typeface="Arimo Bold" panose="020B0600000101010101" charset="0"/>
      <p:regular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67"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먼저 저희가 사용한 모델의 기반이 되는 ViT에 대해 간단히 설명드려야할 것 같습니다.</a:t>
            </a:r>
          </a:p>
          <a:p>
            <a:r>
              <a:rPr lang="en-US"/>
              <a:t>ViT, 즉 Vision Transformer는 NLP분야에서만 활용되어 왔던 Attention 및 Transformer 구조를 CV분야에서도 활용하고자 한 모델입니다.</a:t>
            </a:r>
          </a:p>
          <a:p>
            <a:r>
              <a:rPr lang="en-US"/>
              <a:t>ViT는 이미지를 여러개의 patch로 쪼개고, 그 patch들의 sequence를 input으로 하는 Transformer 구조를 통해 image classification을 수행하는 방식으로 동작합니다.</a:t>
            </a:r>
          </a:p>
          <a:p>
            <a:r>
              <a:rPr lang="en-US"/>
              <a:t>ViT는 이미지 분야에도 Transformer 구조가 직접적으로 적용되어 좋은 성능을 낼 수 있음을 보여주었습니다.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 후 해당 keypoint를 가공하는 과정을 거쳤습니다. 먼저, 현재 있는 데이터 셋이 정면과 우측을 보는 포즈로만 구성이 되어있었기 때문에 keypoint 데이터를 좌우로 flip하여 데이터 증강의 과정을 거쳤고, 각각 sample의 x,y 좌표 평균과 표준편차를 사용해 standardization을 진행했습니다. 이를 통해 이미지 내에서 인물의 위치나 인물의 체형 등의 영향을 줄인 채 classification에 사용할 수 있도록 하였습니다.</a:t>
            </a:r>
          </a:p>
          <a:p>
            <a:r>
              <a:rPr lang="en-US"/>
              <a:t>이러한 가공을 거쳐 저희는 총 6132개행의 keypoint와 label에 대한 tabular data를 얻을 수 있었습니다.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그리고 Classification에 있어서는 다양한 시도를 진행해보았는데요.</a:t>
            </a:r>
          </a:p>
          <a:p>
            <a:r>
              <a:rPr lang="en-US"/>
              <a:t>먼저 머신러닝을 사용해 RandomForest 모델로 classification을 진행해보았습니다. 이때는 각 keypoint의 좌표 하나하나를 feature로 취급하여 사용하였고, valid accuracy가 0.96이라는 가장 좋은 성능을 얻어내었습니다.</a:t>
            </a:r>
          </a:p>
          <a:p>
            <a:r>
              <a:rPr lang="en-US"/>
              <a:t>딥러닝을 사용한 시도도 여러가지 진행하였습니다. 먼저 기본적인 MLP를 사용해보았는데요. 데이터로는 50개의 좌표를 flatten한 tensor를 사용하였고, 데이터의 양이 많지 않아 한개의 hidden layer를 사용하였습니다. 그 후 Batch normalization을 추가하는 등 레이어의 변화와 학습 기법의 변화를 주어가며 MLP로는 최종 accuracy 0.94를 얻을 수 있었습니다.</a:t>
            </a:r>
          </a:p>
          <a:p>
            <a:r>
              <a:rPr lang="en-US"/>
              <a:t>keypoint 데이터가 인체 각 관절들의 좌표를 담고 있는 데이터이기 때문에 CNN을 사용하려는 시도도 해보았는데요. convolution 1d 를 사용하였을때는 0.94의 accuracy, convolution 2d를 사용하였을 때에는 0.95의 accuracy를 얻을 수 있었습니다. 사전학습된 cnn을 사용하려는 시도도 해보았는데, Mobilenetv2를 사용하였을때 accuracy 0.91을 얻을 수 있었습니다.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이어서 저희가 참고한 논문인 ViTAE에 대해 설명드리고자 합니다. ViTAE 는 ViT 의 치명적 단점인 가장자리와 같은 local visual structure를 모델링하고 컨볼루션과 같은 다양한 스케일의 물체를 처리할 때 필요한 intrinsic inductive bias(IB)가 부족하다는 것이었습니다. </a:t>
            </a:r>
          </a:p>
          <a:p>
            <a:r>
              <a:rPr lang="en-US"/>
              <a:t>따라서 ViT는 IB를 large-scale data로부터 암묵적으로 학습해야만 합니다.  </a:t>
            </a:r>
          </a:p>
          <a:p>
            <a:r>
              <a:rPr lang="en-US"/>
              <a:t>반면에 CNN은 픽셀들간의 로컬 correlation을 계산하는 특성상 로컬 피처들을 잘 추출할 수 있어, 얕은 layer에서도 풍부한 low-level 피쳐들을 제공해줄 수 있습니다.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ViTAE는 이 CNN의 intrinsic IB를 ViT에 알려주는 것을 목표로 한다는 것이 핵심입니다. </a:t>
            </a:r>
          </a:p>
          <a:p>
            <a:endParaRPr lang="en-US"/>
          </a:p>
          <a:p>
            <a:r>
              <a:rPr lang="en-US"/>
              <a:t>ViTAE는 트랜스포머에서 스케일 불변성과 지역성이라는 두 종류의 intrinsic IB을 탐색하고, 이들이 트랜스포머의 피쳐 학습 능력을 효과적으로 향상시킵니다. 두 IB를 통합시키기 위해 Reduction Cell과 Normal Cell을 도입하게 됩니다. 이러한 multi-scale context를 토큰안에 넣음으로써, 지역성(locality)과 장거리 종속성(long-range dependency)을 가지는 피쳐들을 효과적으로 학습할 수 있게 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ViTAE의 구조는 이렇게 되어있습니다. Reduction Cell, RC 3개와 Normal Cell, NC 3개를 거치게 되는데요, RC는 input image를 다운샘플링하고 , 풍부한 멀티 스케일 컨텍스트를 토큰에 삽입하는데 사용됩니다. 가장 큰 특징은 Pyramid Reduction Module, PRM이라고 불리는 구조를 통과하면서 멀티스케일 컨텍스트를 추출하는 것입니다. 이후 MHSA를 통해 각 토큰의 멀티스케일 콘텍스트를 내재할 수 있게되고 Parallel Convolution Module, PCM을 더해줌으로써, 지역 콘텍스트를 추가적으로 내재할 수 있게 됩니다. 마지막으로 융합된 토큰은 Feed Forward Network, FFN에 의해 처리됩니다. 결론적으로 RC는 지역성과 스케일 불변성 IB 모두를 가지는 토큰을 만들게 되는 것입니다. NC는 RC에서 PRM만 제거한 구조를 띠는데요, NC는 토큰 시퀀스 안에 지역성과 장기간 종속성을 모두 가지는 모델을 만드는 데 사용됩니다.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그럼 이어서 저희가 이번 프로젝트에서 사용한 핵심 모델인 ViTPose에 대해 설명드리도록 하겠습니다.</a:t>
            </a:r>
          </a:p>
          <a:p>
            <a:r>
              <a:rPr lang="en-US"/>
              <a:t>ViTPose는 Pose Estimation Task에 ViT를 활용하고자 제안된 모델입니다.</a:t>
            </a:r>
          </a:p>
          <a:p>
            <a:r>
              <a:rPr lang="en-US"/>
              <a:t>ViTPose가 등장하기 이전, 기존 Pose Estimation 분야에서는 Transformer 구조가 널리 사용되지 않았고, 사용되더라도 CNN과 함께 사용되어야 하거나, task에 맞춰 구조를 복잡하게 수정해서 사용해야하는 문제가 있었습니다.</a:t>
            </a:r>
          </a:p>
          <a:p>
            <a:r>
              <a:rPr lang="en-US"/>
              <a:t>이에, 특별히 수정하지 않은 Transformer 구조 자체만으로 Pose Estimation을 진행할 수 있게 만들어진 모델이 바로 ViTPose 입니다.</a:t>
            </a:r>
          </a:p>
          <a:p>
            <a:r>
              <a:rPr lang="en-US"/>
              <a:t>ViTPose는 발표 되었을 당시 MS COCO keypoint detection에서 SOTA를 달성하는 등 우수한 성능을 보였습니다.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그럼 ViTPose 모델의 간단한 동작 방식 및 구조에 대해 알아보겠습니다.</a:t>
            </a:r>
          </a:p>
          <a:p>
            <a:r>
              <a:rPr lang="en-US"/>
              <a:t>우선, ViTPose는 Top-Down detector의 동작 방식을 가지고 있습니다. 이때 top-down detector란, pose estimation을 위해 먼저 object detection으로 사람의 형태를 찾아낸 후, detection된 사람 내부에서 keypoint 검출을 통해 Pose Estimation을 진행하는 방식을 의미합니다.</a:t>
            </a:r>
          </a:p>
          <a:p>
            <a:r>
              <a:rPr lang="en-US"/>
              <a:t>또한, 이 모델은 Encoder와 Decoder로 이루어져 있는데요. Encoder 부분에서는 ViT를 활용하여 사람 이미지에 대해 feature를 추출합니다. 그리고 이어지는 Decoder에서는 Encoder에서 추출된 feature를 토대로 keypoint가 어떻게 존재할 것인지에 대한 예측인 heatmap을 만들어내는 형식으로 모델이 구성되어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그럼 다음으로는 ViTPose 모델이 가지고 있는 특징들에 대해 간단히 살펴보겠습니다.</a:t>
            </a:r>
          </a:p>
          <a:p>
            <a:r>
              <a:rPr lang="en-US"/>
              <a:t>크게 네 가지가 있는데요. 첫번째는 Simplicitiy 입니다. 앞서 말씀드렸다시피, 특별한 수정을 거치지 않은 간단한 ViT를 인코더로 사용하였습니다. 이 뿐 아니라, Decoder도 단순히 2개의 deconvolution 및 1개의 prediction layer로 이루어진 classic decoder, 혹은 이보다 더 간단하게 bilinear interpolation을 사용하는 simple decoder를 사용하여 모델의 구조가 아주 간단합니다.</a:t>
            </a:r>
          </a:p>
          <a:p>
            <a:r>
              <a:rPr lang="en-US"/>
              <a:t>두번째는 Scalability 인데요. ViT는 parameter 수에 따라 VIT-B, L, H 등 다양한 모델이 존재하는데, VitPose 에서는 인코더로써 그런 다양한 사이즈의 ViT나 앞서 말씀드린 ViTAE를 사용하여 모델의 크기를 쉽게 변경할 수 있습니다.</a:t>
            </a:r>
          </a:p>
          <a:p>
            <a:r>
              <a:rPr lang="en-US"/>
              <a:t>세번째는 Flexibility 인데요. 학습 측면에서는 pre-training 과정에서 masking을 사용하여 유연함을 더해주었고, 활용시에는 모델 구조가 간단하기 때문에 여러 개의 decoder를 사용하는 것 만으로 multi task pose estimation을 수행할 수 있는 유연한 모델입니다.</a:t>
            </a:r>
          </a:p>
          <a:p>
            <a:r>
              <a:rPr lang="en-US"/>
              <a:t>마지막으로는 Transferability가 있습니다. ViTPose 는 knowledge distillation을 위해 knowledge token을 사용하여, large model의 knowledge가 small model로 잘 distillation 될 수 있도록 구성되어 있습니다.</a:t>
            </a:r>
          </a:p>
          <a:p>
            <a:r>
              <a:rPr lang="en-US"/>
              <a:t>이런 ViTpose 중에서, 앞서 설명드린 모델인 ViTAE-G를 backbone으로 사용하는 ViTPose가 SOTA를 기록하였는데요. 이는 새로운 특별한 알고리즘을 사용하지 않고도, 단지 간단한 Transformer 구조만을 활용한 baseline model로 pose estimation을 진행하였을때에도 좋은 성능을 기록하였다는 의미를 가지고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그럼 앞서 설명드린 모델들로, 저희 팀이 프로젝트를 진행한 과정에 대해 말씀드리고자 합니다.</a:t>
            </a:r>
          </a:p>
          <a:p>
            <a:r>
              <a:rPr lang="en-US"/>
              <a:t>저희 팀의 프로젝트 주제는 태권도 품새 동작 식별 이었습니다. 이를 위해서 저희는 Pose Estimation과 Classification이라는 두 개의 task를 진행했습니다.</a:t>
            </a:r>
          </a:p>
          <a:p>
            <a:r>
              <a:rPr lang="en-US"/>
              <a:t>대략적인 진행 파이프라인은 다음과 같습니다.</a:t>
            </a:r>
          </a:p>
          <a:p>
            <a:r>
              <a:rPr lang="en-US"/>
              <a:t>먼저 ViTPose를 사용하여 태권도 동작 이미지 데이터에 대한 keypoint를 추출합니다.</a:t>
            </a:r>
          </a:p>
          <a:p>
            <a:r>
              <a:rPr lang="en-US"/>
              <a:t>그 후 해당 keypoint를 가공하여 classification 모델에 넣어 최종적인 동작 classficiation 결과를 얻어냅니다.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Keypoint 검출에는 앞서 설명드린 ViTPose 모델을 사용하였습니다.</a:t>
            </a:r>
          </a:p>
          <a:p>
            <a:r>
              <a:rPr lang="en-US"/>
              <a:t>이미 사전학습된 모델을 받아 사용할 수 있었고, 이때 태권도 동작에 대한 fine tuning을 따로 진행하지 않아도 keypoint 검출과 pose estimation이 잘 작동하는 것을 확인할 수 있었습니다.</a:t>
            </a:r>
          </a:p>
          <a:p>
            <a:r>
              <a:rPr lang="en-US"/>
              <a:t>따라서 저희는 해당 모델을 사용해 각각의 태권도 동작 모델에 대해 총 25개의 keypoint의 y,x 좌표 검출을 실시하였습니다.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jpeg"/><Relationship Id="rId5" Type="http://schemas.openxmlformats.org/officeDocument/2006/relationships/image" Target="../media/image39.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23.sv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11.svg"/><Relationship Id="rId10" Type="http://schemas.openxmlformats.org/officeDocument/2006/relationships/image" Target="../media/image59.png"/><Relationship Id="rId4" Type="http://schemas.openxmlformats.org/officeDocument/2006/relationships/image" Target="../media/image10.png"/><Relationship Id="rId9" Type="http://schemas.openxmlformats.org/officeDocument/2006/relationships/image" Target="../media/image58.sv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9.svg"/><Relationship Id="rId4" Type="http://schemas.openxmlformats.org/officeDocument/2006/relationships/image" Target="../media/image2.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12421610" y="-1809050"/>
            <a:ext cx="8005420" cy="9004051"/>
          </a:xfrm>
          <a:custGeom>
            <a:avLst/>
            <a:gdLst/>
            <a:ahLst/>
            <a:cxnLst/>
            <a:rect l="l" t="t" r="r" b="b"/>
            <a:pathLst>
              <a:path w="8005420" h="9004051">
                <a:moveTo>
                  <a:pt x="0" y="0"/>
                </a:moveTo>
                <a:lnTo>
                  <a:pt x="8005420" y="0"/>
                </a:lnTo>
                <a:lnTo>
                  <a:pt x="8005420" y="9004051"/>
                </a:lnTo>
                <a:lnTo>
                  <a:pt x="0" y="900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rot="-3849024">
            <a:off x="10934268" y="3713584"/>
            <a:ext cx="6995082" cy="9594253"/>
          </a:xfrm>
          <a:custGeom>
            <a:avLst/>
            <a:gdLst/>
            <a:ahLst/>
            <a:cxnLst/>
            <a:rect l="l" t="t" r="r" b="b"/>
            <a:pathLst>
              <a:path w="6995082" h="9594253">
                <a:moveTo>
                  <a:pt x="0" y="0"/>
                </a:moveTo>
                <a:lnTo>
                  <a:pt x="6995083" y="0"/>
                </a:lnTo>
                <a:lnTo>
                  <a:pt x="6995083" y="9594253"/>
                </a:lnTo>
                <a:lnTo>
                  <a:pt x="0" y="9594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TextBox 4"/>
          <p:cNvSpPr txBox="1"/>
          <p:nvPr/>
        </p:nvSpPr>
        <p:spPr>
          <a:xfrm>
            <a:off x="1028700" y="3735363"/>
            <a:ext cx="9685227" cy="2822575"/>
          </a:xfrm>
          <a:prstGeom prst="rect">
            <a:avLst/>
          </a:prstGeom>
        </p:spPr>
        <p:txBody>
          <a:bodyPr lIns="0" tIns="0" rIns="0" bIns="0" rtlCol="0" anchor="t">
            <a:spAutoFit/>
          </a:bodyPr>
          <a:lstStyle/>
          <a:p>
            <a:pPr>
              <a:lnSpc>
                <a:spcPts val="10999"/>
              </a:lnSpc>
            </a:pPr>
            <a:r>
              <a:rPr lang="en-US" sz="9999" dirty="0" err="1">
                <a:solidFill>
                  <a:srgbClr val="000000"/>
                </a:solidFill>
                <a:ea typeface="210 옥탑방"/>
              </a:rPr>
              <a:t>태권도</a:t>
            </a:r>
            <a:r>
              <a:rPr lang="en-US" sz="9999" dirty="0">
                <a:solidFill>
                  <a:srgbClr val="000000"/>
                </a:solidFill>
                <a:ea typeface="210 옥탑방"/>
              </a:rPr>
              <a:t> </a:t>
            </a:r>
            <a:r>
              <a:rPr lang="en-US" sz="9999" dirty="0" err="1">
                <a:solidFill>
                  <a:srgbClr val="000000"/>
                </a:solidFill>
                <a:ea typeface="210 옥탑방"/>
              </a:rPr>
              <a:t>품새</a:t>
            </a:r>
            <a:r>
              <a:rPr lang="en-US" sz="9999" dirty="0">
                <a:solidFill>
                  <a:srgbClr val="000000"/>
                </a:solidFill>
                <a:ea typeface="210 옥탑방"/>
              </a:rPr>
              <a:t> </a:t>
            </a:r>
            <a:r>
              <a:rPr lang="en-US" sz="9999" dirty="0" err="1">
                <a:solidFill>
                  <a:srgbClr val="000000"/>
                </a:solidFill>
                <a:ea typeface="210 옥탑방"/>
              </a:rPr>
              <a:t>동작</a:t>
            </a:r>
            <a:r>
              <a:rPr lang="en-US" sz="9999" dirty="0">
                <a:solidFill>
                  <a:srgbClr val="000000"/>
                </a:solidFill>
                <a:ea typeface="210 옥탑방"/>
              </a:rPr>
              <a:t> </a:t>
            </a:r>
            <a:r>
              <a:rPr lang="en-US" sz="9999" dirty="0" err="1">
                <a:solidFill>
                  <a:srgbClr val="000000"/>
                </a:solidFill>
                <a:ea typeface="210 옥탑방"/>
              </a:rPr>
              <a:t>식별</a:t>
            </a:r>
            <a:r>
              <a:rPr lang="en-US" sz="9999" dirty="0">
                <a:solidFill>
                  <a:srgbClr val="000000"/>
                </a:solidFill>
                <a:ea typeface="210 옥탑방"/>
              </a:rPr>
              <a:t> </a:t>
            </a:r>
            <a:r>
              <a:rPr lang="en-US" sz="9999" dirty="0" err="1">
                <a:solidFill>
                  <a:srgbClr val="000000"/>
                </a:solidFill>
                <a:ea typeface="210 옥탑방"/>
              </a:rPr>
              <a:t>프로젝트</a:t>
            </a:r>
            <a:endParaRPr lang="en-US" sz="9999" dirty="0">
              <a:solidFill>
                <a:srgbClr val="000000"/>
              </a:solidFill>
              <a:ea typeface="210 옥탑방"/>
            </a:endParaRPr>
          </a:p>
        </p:txBody>
      </p:sp>
      <p:sp>
        <p:nvSpPr>
          <p:cNvPr id="5" name="TextBox 5"/>
          <p:cNvSpPr txBox="1"/>
          <p:nvPr/>
        </p:nvSpPr>
        <p:spPr>
          <a:xfrm>
            <a:off x="1028700" y="6443637"/>
            <a:ext cx="6766344" cy="488950"/>
          </a:xfrm>
          <a:prstGeom prst="rect">
            <a:avLst/>
          </a:prstGeom>
        </p:spPr>
        <p:txBody>
          <a:bodyPr lIns="0" tIns="0" rIns="0" bIns="0" rtlCol="0" anchor="t">
            <a:spAutoFit/>
          </a:bodyPr>
          <a:lstStyle/>
          <a:p>
            <a:pPr>
              <a:lnSpc>
                <a:spcPts val="3500"/>
              </a:lnSpc>
            </a:pPr>
            <a:r>
              <a:rPr lang="en-US" sz="2500">
                <a:solidFill>
                  <a:srgbClr val="000000"/>
                </a:solidFill>
                <a:latin typeface="Gothic A1 Medium"/>
              </a:rPr>
              <a:t>CV 2팀 16기 박민규, 17기 김지윤 백서경 임종우</a:t>
            </a:r>
          </a:p>
        </p:txBody>
      </p:sp>
      <p:sp>
        <p:nvSpPr>
          <p:cNvPr id="6" name="Freeform 6"/>
          <p:cNvSpPr/>
          <p:nvPr/>
        </p:nvSpPr>
        <p:spPr>
          <a:xfrm>
            <a:off x="1028700" y="1028700"/>
            <a:ext cx="615839" cy="615839"/>
          </a:xfrm>
          <a:custGeom>
            <a:avLst/>
            <a:gdLst/>
            <a:ahLst/>
            <a:cxnLst/>
            <a:rect l="l" t="t" r="r" b="b"/>
            <a:pathLst>
              <a:path w="615839" h="615839">
                <a:moveTo>
                  <a:pt x="0" y="0"/>
                </a:moveTo>
                <a:lnTo>
                  <a:pt x="615839" y="0"/>
                </a:lnTo>
                <a:lnTo>
                  <a:pt x="615839" y="615839"/>
                </a:lnTo>
                <a:lnTo>
                  <a:pt x="0" y="6158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7" name="Freeform 7"/>
          <p:cNvSpPr/>
          <p:nvPr/>
        </p:nvSpPr>
        <p:spPr>
          <a:xfrm>
            <a:off x="7795044" y="1028700"/>
            <a:ext cx="5903887" cy="5903887"/>
          </a:xfrm>
          <a:custGeom>
            <a:avLst/>
            <a:gdLst/>
            <a:ahLst/>
            <a:cxnLst/>
            <a:rect l="l" t="t" r="r" b="b"/>
            <a:pathLst>
              <a:path w="5903887" h="5903887">
                <a:moveTo>
                  <a:pt x="0" y="0"/>
                </a:moveTo>
                <a:lnTo>
                  <a:pt x="5903887" y="0"/>
                </a:lnTo>
                <a:lnTo>
                  <a:pt x="5903887" y="5903887"/>
                </a:lnTo>
                <a:lnTo>
                  <a:pt x="0" y="5903887"/>
                </a:lnTo>
                <a:lnTo>
                  <a:pt x="0" y="0"/>
                </a:lnTo>
                <a:close/>
              </a:path>
            </a:pathLst>
          </a:custGeom>
          <a:blipFill>
            <a:blip r:embed="rId8"/>
            <a:stretch>
              <a:fillRect/>
            </a:stretch>
          </a:blipFill>
        </p:spPr>
        <p:txBody>
          <a:bodyPr/>
          <a:lstStyle/>
          <a:p>
            <a:endParaRPr lang="ko-KR"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Freeform 2"/>
          <p:cNvSpPr/>
          <p:nvPr/>
        </p:nvSpPr>
        <p:spPr>
          <a:xfrm rot="248700">
            <a:off x="12887478" y="3041687"/>
            <a:ext cx="6995082" cy="9594253"/>
          </a:xfrm>
          <a:custGeom>
            <a:avLst/>
            <a:gdLst/>
            <a:ahLst/>
            <a:cxnLst/>
            <a:rect l="l" t="t" r="r" b="b"/>
            <a:pathLst>
              <a:path w="6995082" h="9594253">
                <a:moveTo>
                  <a:pt x="0" y="0"/>
                </a:moveTo>
                <a:lnTo>
                  <a:pt x="6995082" y="0"/>
                </a:lnTo>
                <a:lnTo>
                  <a:pt x="6995082" y="9594253"/>
                </a:lnTo>
                <a:lnTo>
                  <a:pt x="0" y="9594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rot="248700">
            <a:off x="-2233137" y="-4335812"/>
            <a:ext cx="5618954" cy="7706795"/>
          </a:xfrm>
          <a:custGeom>
            <a:avLst/>
            <a:gdLst/>
            <a:ahLst/>
            <a:cxnLst/>
            <a:rect l="l" t="t" r="r" b="b"/>
            <a:pathLst>
              <a:path w="5618954" h="7706795">
                <a:moveTo>
                  <a:pt x="0" y="0"/>
                </a:moveTo>
                <a:lnTo>
                  <a:pt x="5618954" y="0"/>
                </a:lnTo>
                <a:lnTo>
                  <a:pt x="5618954" y="7706795"/>
                </a:lnTo>
                <a:lnTo>
                  <a:pt x="0" y="7706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1392276" y="3152083"/>
            <a:ext cx="15503447" cy="4392415"/>
          </a:xfrm>
          <a:custGeom>
            <a:avLst/>
            <a:gdLst/>
            <a:ahLst/>
            <a:cxnLst/>
            <a:rect l="l" t="t" r="r" b="b"/>
            <a:pathLst>
              <a:path w="15503447" h="4392415">
                <a:moveTo>
                  <a:pt x="0" y="0"/>
                </a:moveTo>
                <a:lnTo>
                  <a:pt x="15503448" y="0"/>
                </a:lnTo>
                <a:lnTo>
                  <a:pt x="15503448" y="4392415"/>
                </a:lnTo>
                <a:lnTo>
                  <a:pt x="0" y="4392415"/>
                </a:lnTo>
                <a:lnTo>
                  <a:pt x="0" y="0"/>
                </a:lnTo>
                <a:close/>
              </a:path>
            </a:pathLst>
          </a:custGeom>
          <a:blipFill>
            <a:blip r:embed="rId5"/>
            <a:stretch>
              <a:fillRect/>
            </a:stretch>
          </a:blipFill>
        </p:spPr>
        <p:txBody>
          <a:bodyPr/>
          <a:lstStyle/>
          <a:p>
            <a:endParaRPr lang="ko-KR" altLang="en-US"/>
          </a:p>
        </p:txBody>
      </p:sp>
      <p:sp>
        <p:nvSpPr>
          <p:cNvPr id="5" name="TextBox 5"/>
          <p:cNvSpPr txBox="1"/>
          <p:nvPr/>
        </p:nvSpPr>
        <p:spPr>
          <a:xfrm>
            <a:off x="2177717" y="1452103"/>
            <a:ext cx="14718007" cy="1349378"/>
          </a:xfrm>
          <a:prstGeom prst="rect">
            <a:avLst/>
          </a:prstGeom>
        </p:spPr>
        <p:txBody>
          <a:bodyPr lIns="0" tIns="0" rIns="0" bIns="0" rtlCol="0" anchor="t">
            <a:spAutoFit/>
          </a:bodyPr>
          <a:lstStyle/>
          <a:p>
            <a:pPr>
              <a:lnSpc>
                <a:spcPts val="10000"/>
              </a:lnSpc>
            </a:pPr>
            <a:r>
              <a:rPr lang="en-US" sz="10000">
                <a:solidFill>
                  <a:srgbClr val="FFF6EC"/>
                </a:solidFill>
                <a:latin typeface="210 옥탑방"/>
              </a:rPr>
              <a:t>ViTPose 구조</a:t>
            </a:r>
          </a:p>
        </p:txBody>
      </p:sp>
      <p:sp>
        <p:nvSpPr>
          <p:cNvPr id="6" name="TextBox 6"/>
          <p:cNvSpPr txBox="1"/>
          <p:nvPr/>
        </p:nvSpPr>
        <p:spPr>
          <a:xfrm>
            <a:off x="1028700" y="7801673"/>
            <a:ext cx="7880623" cy="2272032"/>
          </a:xfrm>
          <a:prstGeom prst="rect">
            <a:avLst/>
          </a:prstGeom>
        </p:spPr>
        <p:txBody>
          <a:bodyPr lIns="0" tIns="0" rIns="0" bIns="0" rtlCol="0" anchor="t">
            <a:spAutoFit/>
          </a:bodyPr>
          <a:lstStyle/>
          <a:p>
            <a:pPr marL="928358" lvl="1" indent="-464179">
              <a:lnSpc>
                <a:spcPts val="6019"/>
              </a:lnSpc>
              <a:buFont typeface="Arial"/>
              <a:buChar char="•"/>
            </a:pPr>
            <a:r>
              <a:rPr lang="en-US" sz="4299" dirty="0">
                <a:solidFill>
                  <a:srgbClr val="FFF6EC"/>
                </a:solidFill>
                <a:latin typeface="210 옥탑방"/>
              </a:rPr>
              <a:t>Top down detector</a:t>
            </a:r>
          </a:p>
          <a:p>
            <a:pPr marL="928358" lvl="1" indent="-464179">
              <a:lnSpc>
                <a:spcPts val="6019"/>
              </a:lnSpc>
              <a:buFont typeface="Arial"/>
              <a:buChar char="•"/>
            </a:pPr>
            <a:r>
              <a:rPr lang="en-US" sz="4299" dirty="0">
                <a:solidFill>
                  <a:srgbClr val="FFF6EC"/>
                </a:solidFill>
                <a:latin typeface="210 옥탑방"/>
              </a:rPr>
              <a:t>Encoder, Decoder </a:t>
            </a:r>
            <a:r>
              <a:rPr lang="en-US" sz="4299" dirty="0" err="1">
                <a:solidFill>
                  <a:srgbClr val="FFF6EC"/>
                </a:solidFill>
                <a:latin typeface="210 옥탑방"/>
              </a:rPr>
              <a:t>구조</a:t>
            </a:r>
            <a:endParaRPr lang="en-US" sz="4299" dirty="0">
              <a:solidFill>
                <a:srgbClr val="FFF6EC"/>
              </a:solidFill>
              <a:latin typeface="210 옥탑방"/>
            </a:endParaRPr>
          </a:p>
          <a:p>
            <a:pPr>
              <a:lnSpc>
                <a:spcPts val="6019"/>
              </a:lnSpc>
            </a:pPr>
            <a:endParaRPr lang="en-US" sz="4299" dirty="0">
              <a:solidFill>
                <a:srgbClr val="FFF6EC"/>
              </a:solidFill>
              <a:latin typeface="210 옥탑방"/>
            </a:endParaRPr>
          </a:p>
        </p:txBody>
      </p:sp>
      <p:sp>
        <p:nvSpPr>
          <p:cNvPr id="7" name="Freeform 7"/>
          <p:cNvSpPr/>
          <p:nvPr/>
        </p:nvSpPr>
        <p:spPr>
          <a:xfrm rot="558672">
            <a:off x="16003863" y="327014"/>
            <a:ext cx="1461620" cy="2371798"/>
          </a:xfrm>
          <a:custGeom>
            <a:avLst/>
            <a:gdLst/>
            <a:ahLst/>
            <a:cxnLst/>
            <a:rect l="l" t="t" r="r" b="b"/>
            <a:pathLst>
              <a:path w="1461620" h="2371798">
                <a:moveTo>
                  <a:pt x="0" y="0"/>
                </a:moveTo>
                <a:lnTo>
                  <a:pt x="1461621" y="0"/>
                </a:lnTo>
                <a:lnTo>
                  <a:pt x="1461621" y="2371798"/>
                </a:lnTo>
                <a:lnTo>
                  <a:pt x="0" y="2371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4E473"/>
        </a:solidFill>
        <a:effectLst/>
      </p:bgPr>
    </p:bg>
    <p:spTree>
      <p:nvGrpSpPr>
        <p:cNvPr id="1" name=""/>
        <p:cNvGrpSpPr/>
        <p:nvPr/>
      </p:nvGrpSpPr>
      <p:grpSpPr>
        <a:xfrm>
          <a:off x="0" y="0"/>
          <a:ext cx="0" cy="0"/>
          <a:chOff x="0" y="0"/>
          <a:chExt cx="0" cy="0"/>
        </a:xfrm>
      </p:grpSpPr>
      <p:sp>
        <p:nvSpPr>
          <p:cNvPr id="2" name="AutoShape 2"/>
          <p:cNvSpPr/>
          <p:nvPr/>
        </p:nvSpPr>
        <p:spPr>
          <a:xfrm>
            <a:off x="947969" y="5288840"/>
            <a:ext cx="16552211" cy="0"/>
          </a:xfrm>
          <a:prstGeom prst="line">
            <a:avLst/>
          </a:prstGeom>
          <a:ln w="28575" cap="rnd">
            <a:solidFill>
              <a:srgbClr val="000000"/>
            </a:solidFill>
            <a:prstDash val="solid"/>
            <a:headEnd type="none" w="sm" len="sm"/>
            <a:tailEnd type="none" w="sm" len="sm"/>
          </a:ln>
        </p:spPr>
        <p:txBody>
          <a:bodyPr/>
          <a:lstStyle/>
          <a:p>
            <a:endParaRPr lang="ko-KR" altLang="en-US"/>
          </a:p>
        </p:txBody>
      </p:sp>
      <p:grpSp>
        <p:nvGrpSpPr>
          <p:cNvPr id="3" name="Group 3"/>
          <p:cNvGrpSpPr/>
          <p:nvPr/>
        </p:nvGrpSpPr>
        <p:grpSpPr>
          <a:xfrm>
            <a:off x="787820" y="2730888"/>
            <a:ext cx="3686998" cy="5087330"/>
            <a:chOff x="0" y="0"/>
            <a:chExt cx="2906226" cy="4010018"/>
          </a:xfrm>
        </p:grpSpPr>
        <p:sp>
          <p:nvSpPr>
            <p:cNvPr id="4" name="Freeform 4"/>
            <p:cNvSpPr/>
            <p:nvPr/>
          </p:nvSpPr>
          <p:spPr>
            <a:xfrm>
              <a:off x="12700" y="12700"/>
              <a:ext cx="2841456" cy="3941438"/>
            </a:xfrm>
            <a:custGeom>
              <a:avLst/>
              <a:gdLst/>
              <a:ahLst/>
              <a:cxnLst/>
              <a:rect l="l" t="t" r="r" b="b"/>
              <a:pathLst>
                <a:path w="2841456" h="3941438">
                  <a:moveTo>
                    <a:pt x="146050" y="3941438"/>
                  </a:moveTo>
                  <a:lnTo>
                    <a:pt x="2695406" y="3941438"/>
                  </a:lnTo>
                  <a:cubicBezTo>
                    <a:pt x="2775416" y="3941438"/>
                    <a:pt x="2841456" y="3875398"/>
                    <a:pt x="2841456" y="3795388"/>
                  </a:cubicBezTo>
                  <a:lnTo>
                    <a:pt x="2841456" y="146050"/>
                  </a:lnTo>
                  <a:cubicBezTo>
                    <a:pt x="2841456" y="66040"/>
                    <a:pt x="2775416" y="0"/>
                    <a:pt x="2695406" y="0"/>
                  </a:cubicBezTo>
                  <a:lnTo>
                    <a:pt x="146050" y="0"/>
                  </a:lnTo>
                  <a:cubicBezTo>
                    <a:pt x="66040" y="0"/>
                    <a:pt x="0" y="66040"/>
                    <a:pt x="0" y="146050"/>
                  </a:cubicBezTo>
                  <a:lnTo>
                    <a:pt x="0" y="3795388"/>
                  </a:lnTo>
                  <a:cubicBezTo>
                    <a:pt x="0" y="3876668"/>
                    <a:pt x="66040" y="3941438"/>
                    <a:pt x="146050" y="3941438"/>
                  </a:cubicBezTo>
                </a:path>
              </a:pathLst>
            </a:custGeom>
            <a:solidFill>
              <a:srgbClr val="FFF6EC"/>
            </a:solidFill>
          </p:spPr>
          <p:txBody>
            <a:bodyPr/>
            <a:lstStyle/>
            <a:p>
              <a:endParaRPr lang="ko-KR" altLang="en-US"/>
            </a:p>
          </p:txBody>
        </p:sp>
        <p:sp>
          <p:nvSpPr>
            <p:cNvPr id="5" name="Freeform 5"/>
            <p:cNvSpPr/>
            <p:nvPr/>
          </p:nvSpPr>
          <p:spPr>
            <a:xfrm>
              <a:off x="0" y="0"/>
              <a:ext cx="2906226" cy="4010018"/>
            </a:xfrm>
            <a:custGeom>
              <a:avLst/>
              <a:gdLst/>
              <a:ahLst/>
              <a:cxnLst/>
              <a:rect l="l" t="t" r="r" b="b"/>
              <a:pathLst>
                <a:path w="2906226" h="4010018">
                  <a:moveTo>
                    <a:pt x="2842726" y="74930"/>
                  </a:moveTo>
                  <a:cubicBezTo>
                    <a:pt x="2814786" y="30480"/>
                    <a:pt x="2765256" y="0"/>
                    <a:pt x="2708106" y="0"/>
                  </a:cubicBezTo>
                  <a:lnTo>
                    <a:pt x="158750" y="0"/>
                  </a:lnTo>
                  <a:cubicBezTo>
                    <a:pt x="71120" y="0"/>
                    <a:pt x="0" y="71120"/>
                    <a:pt x="0" y="158750"/>
                  </a:cubicBezTo>
                  <a:lnTo>
                    <a:pt x="0" y="3808088"/>
                  </a:lnTo>
                  <a:cubicBezTo>
                    <a:pt x="0" y="3860158"/>
                    <a:pt x="25400" y="3905878"/>
                    <a:pt x="63500" y="3935088"/>
                  </a:cubicBezTo>
                  <a:cubicBezTo>
                    <a:pt x="91440" y="3979538"/>
                    <a:pt x="140970" y="4010018"/>
                    <a:pt x="203822" y="4010018"/>
                  </a:cubicBezTo>
                  <a:lnTo>
                    <a:pt x="2747476" y="4010018"/>
                  </a:lnTo>
                  <a:cubicBezTo>
                    <a:pt x="2835106" y="4010018"/>
                    <a:pt x="2906226" y="3938898"/>
                    <a:pt x="2906226" y="3851268"/>
                  </a:cubicBezTo>
                  <a:lnTo>
                    <a:pt x="2906226" y="214017"/>
                  </a:lnTo>
                  <a:cubicBezTo>
                    <a:pt x="2906226" y="149860"/>
                    <a:pt x="2880826" y="104140"/>
                    <a:pt x="2842726" y="74930"/>
                  </a:cubicBezTo>
                  <a:moveTo>
                    <a:pt x="12700" y="3808088"/>
                  </a:moveTo>
                  <a:lnTo>
                    <a:pt x="12700" y="158750"/>
                  </a:lnTo>
                  <a:cubicBezTo>
                    <a:pt x="12700" y="78740"/>
                    <a:pt x="78740" y="12700"/>
                    <a:pt x="158750" y="12700"/>
                  </a:cubicBezTo>
                  <a:lnTo>
                    <a:pt x="2708106" y="12700"/>
                  </a:lnTo>
                  <a:cubicBezTo>
                    <a:pt x="2788116" y="12700"/>
                    <a:pt x="2854156" y="78740"/>
                    <a:pt x="2854156" y="158750"/>
                  </a:cubicBezTo>
                  <a:lnTo>
                    <a:pt x="2854156" y="3808088"/>
                  </a:lnTo>
                  <a:cubicBezTo>
                    <a:pt x="2854156" y="3888098"/>
                    <a:pt x="2788116" y="3954138"/>
                    <a:pt x="2708106" y="3954138"/>
                  </a:cubicBezTo>
                  <a:lnTo>
                    <a:pt x="158750" y="3954138"/>
                  </a:lnTo>
                  <a:cubicBezTo>
                    <a:pt x="78740" y="3954138"/>
                    <a:pt x="12700" y="3889368"/>
                    <a:pt x="12700" y="3808088"/>
                  </a:cubicBezTo>
                </a:path>
              </a:pathLst>
            </a:custGeom>
            <a:solidFill>
              <a:srgbClr val="000000"/>
            </a:solidFill>
          </p:spPr>
          <p:txBody>
            <a:bodyPr/>
            <a:lstStyle/>
            <a:p>
              <a:endParaRPr lang="ko-KR" altLang="en-US"/>
            </a:p>
          </p:txBody>
        </p:sp>
      </p:grpSp>
      <p:grpSp>
        <p:nvGrpSpPr>
          <p:cNvPr id="6" name="Group 6"/>
          <p:cNvGrpSpPr/>
          <p:nvPr/>
        </p:nvGrpSpPr>
        <p:grpSpPr>
          <a:xfrm>
            <a:off x="9475456" y="2730888"/>
            <a:ext cx="3686998" cy="4990460"/>
            <a:chOff x="0" y="0"/>
            <a:chExt cx="4915997" cy="6653946"/>
          </a:xfrm>
        </p:grpSpPr>
        <p:grpSp>
          <p:nvGrpSpPr>
            <p:cNvPr id="7" name="Group 7"/>
            <p:cNvGrpSpPr/>
            <p:nvPr/>
          </p:nvGrpSpPr>
          <p:grpSpPr>
            <a:xfrm>
              <a:off x="0" y="0"/>
              <a:ext cx="4915997" cy="6653946"/>
              <a:chOff x="0" y="0"/>
              <a:chExt cx="2720725" cy="3682581"/>
            </a:xfrm>
          </p:grpSpPr>
          <p:sp>
            <p:nvSpPr>
              <p:cNvPr id="8" name="Freeform 8"/>
              <p:cNvSpPr/>
              <p:nvPr/>
            </p:nvSpPr>
            <p:spPr>
              <a:xfrm>
                <a:off x="12700" y="12700"/>
                <a:ext cx="2655955" cy="3614001"/>
              </a:xfrm>
              <a:custGeom>
                <a:avLst/>
                <a:gdLst/>
                <a:ahLst/>
                <a:cxnLst/>
                <a:rect l="l" t="t" r="r" b="b"/>
                <a:pathLst>
                  <a:path w="2655955" h="3614001">
                    <a:moveTo>
                      <a:pt x="146050" y="3614001"/>
                    </a:moveTo>
                    <a:lnTo>
                      <a:pt x="2509905" y="3614001"/>
                    </a:lnTo>
                    <a:cubicBezTo>
                      <a:pt x="2589915" y="3614001"/>
                      <a:pt x="2655955" y="3547961"/>
                      <a:pt x="2655955" y="3467951"/>
                    </a:cubicBezTo>
                    <a:lnTo>
                      <a:pt x="2655955" y="146050"/>
                    </a:lnTo>
                    <a:cubicBezTo>
                      <a:pt x="2655955" y="66040"/>
                      <a:pt x="2589915" y="0"/>
                      <a:pt x="2509905" y="0"/>
                    </a:cubicBezTo>
                    <a:lnTo>
                      <a:pt x="146050" y="0"/>
                    </a:lnTo>
                    <a:cubicBezTo>
                      <a:pt x="66040" y="0"/>
                      <a:pt x="0" y="66040"/>
                      <a:pt x="0" y="146050"/>
                    </a:cubicBezTo>
                    <a:lnTo>
                      <a:pt x="0" y="3467951"/>
                    </a:lnTo>
                    <a:cubicBezTo>
                      <a:pt x="0" y="3549231"/>
                      <a:pt x="66040" y="3614001"/>
                      <a:pt x="146050" y="3614001"/>
                    </a:cubicBezTo>
                  </a:path>
                </a:pathLst>
              </a:custGeom>
              <a:solidFill>
                <a:srgbClr val="FFF6EC"/>
              </a:solidFill>
            </p:spPr>
            <p:txBody>
              <a:bodyPr/>
              <a:lstStyle/>
              <a:p>
                <a:endParaRPr lang="ko-KR" altLang="en-US"/>
              </a:p>
            </p:txBody>
          </p:sp>
          <p:sp>
            <p:nvSpPr>
              <p:cNvPr id="9" name="Freeform 9"/>
              <p:cNvSpPr/>
              <p:nvPr/>
            </p:nvSpPr>
            <p:spPr>
              <a:xfrm>
                <a:off x="0" y="0"/>
                <a:ext cx="2720725" cy="3682581"/>
              </a:xfrm>
              <a:custGeom>
                <a:avLst/>
                <a:gdLst/>
                <a:ahLst/>
                <a:cxnLst/>
                <a:rect l="l" t="t" r="r" b="b"/>
                <a:pathLst>
                  <a:path w="2720725" h="3682581">
                    <a:moveTo>
                      <a:pt x="2657225" y="74930"/>
                    </a:moveTo>
                    <a:cubicBezTo>
                      <a:pt x="2629285" y="30480"/>
                      <a:pt x="2579755" y="0"/>
                      <a:pt x="2522605" y="0"/>
                    </a:cubicBezTo>
                    <a:lnTo>
                      <a:pt x="158750" y="0"/>
                    </a:lnTo>
                    <a:cubicBezTo>
                      <a:pt x="71120" y="0"/>
                      <a:pt x="0" y="71120"/>
                      <a:pt x="0" y="158750"/>
                    </a:cubicBezTo>
                    <a:lnTo>
                      <a:pt x="0" y="3480651"/>
                    </a:lnTo>
                    <a:cubicBezTo>
                      <a:pt x="0" y="3532721"/>
                      <a:pt x="25400" y="3578441"/>
                      <a:pt x="63500" y="3607651"/>
                    </a:cubicBezTo>
                    <a:cubicBezTo>
                      <a:pt x="91440" y="3652101"/>
                      <a:pt x="140970" y="3682581"/>
                      <a:pt x="202963" y="3682581"/>
                    </a:cubicBezTo>
                    <a:lnTo>
                      <a:pt x="2561975" y="3682581"/>
                    </a:lnTo>
                    <a:cubicBezTo>
                      <a:pt x="2649605" y="3682581"/>
                      <a:pt x="2720725" y="3611461"/>
                      <a:pt x="2720725" y="3523831"/>
                    </a:cubicBezTo>
                    <a:lnTo>
                      <a:pt x="2720725" y="212319"/>
                    </a:lnTo>
                    <a:cubicBezTo>
                      <a:pt x="2720725" y="149860"/>
                      <a:pt x="2695325" y="104140"/>
                      <a:pt x="2657225" y="74930"/>
                    </a:cubicBezTo>
                    <a:moveTo>
                      <a:pt x="12700" y="3480651"/>
                    </a:moveTo>
                    <a:lnTo>
                      <a:pt x="12700" y="158750"/>
                    </a:lnTo>
                    <a:cubicBezTo>
                      <a:pt x="12700" y="78740"/>
                      <a:pt x="78740" y="12700"/>
                      <a:pt x="158750" y="12700"/>
                    </a:cubicBezTo>
                    <a:lnTo>
                      <a:pt x="2522605" y="12700"/>
                    </a:lnTo>
                    <a:cubicBezTo>
                      <a:pt x="2602615" y="12700"/>
                      <a:pt x="2668655" y="78740"/>
                      <a:pt x="2668655" y="158750"/>
                    </a:cubicBezTo>
                    <a:lnTo>
                      <a:pt x="2668655" y="3480651"/>
                    </a:lnTo>
                    <a:cubicBezTo>
                      <a:pt x="2668655" y="3560661"/>
                      <a:pt x="2602615" y="3626701"/>
                      <a:pt x="2522605" y="3626701"/>
                    </a:cubicBezTo>
                    <a:lnTo>
                      <a:pt x="158750" y="3626701"/>
                    </a:lnTo>
                    <a:cubicBezTo>
                      <a:pt x="78740" y="3626701"/>
                      <a:pt x="12700" y="3561931"/>
                      <a:pt x="12700" y="3480651"/>
                    </a:cubicBezTo>
                  </a:path>
                </a:pathLst>
              </a:custGeom>
              <a:solidFill>
                <a:srgbClr val="000000"/>
              </a:solidFill>
            </p:spPr>
            <p:txBody>
              <a:bodyPr/>
              <a:lstStyle/>
              <a:p>
                <a:endParaRPr lang="ko-KR" altLang="en-US"/>
              </a:p>
            </p:txBody>
          </p:sp>
        </p:grpSp>
        <p:sp>
          <p:nvSpPr>
            <p:cNvPr id="10" name="TextBox 10"/>
            <p:cNvSpPr txBox="1"/>
            <p:nvPr/>
          </p:nvSpPr>
          <p:spPr>
            <a:xfrm>
              <a:off x="429431" y="1064012"/>
              <a:ext cx="4015427" cy="670333"/>
            </a:xfrm>
            <a:prstGeom prst="rect">
              <a:avLst/>
            </a:prstGeom>
          </p:spPr>
          <p:txBody>
            <a:bodyPr lIns="0" tIns="0" rIns="0" bIns="0" rtlCol="0" anchor="t">
              <a:spAutoFit/>
            </a:bodyPr>
            <a:lstStyle/>
            <a:p>
              <a:pPr marL="0" lvl="0" indent="0" algn="ctr">
                <a:lnSpc>
                  <a:spcPts val="3749"/>
                </a:lnSpc>
                <a:spcBef>
                  <a:spcPct val="0"/>
                </a:spcBef>
              </a:pPr>
              <a:r>
                <a:rPr lang="en-US" sz="2884">
                  <a:solidFill>
                    <a:srgbClr val="000000"/>
                  </a:solidFill>
                  <a:latin typeface="Gothic A1 Semi-Bold"/>
                </a:rPr>
                <a:t>Flexibility</a:t>
              </a:r>
            </a:p>
          </p:txBody>
        </p:sp>
      </p:grpSp>
      <p:grpSp>
        <p:nvGrpSpPr>
          <p:cNvPr id="11" name="Group 11"/>
          <p:cNvGrpSpPr/>
          <p:nvPr/>
        </p:nvGrpSpPr>
        <p:grpSpPr>
          <a:xfrm>
            <a:off x="5125546" y="2730888"/>
            <a:ext cx="3702210" cy="5091924"/>
            <a:chOff x="0" y="0"/>
            <a:chExt cx="4936280" cy="6789233"/>
          </a:xfrm>
        </p:grpSpPr>
        <p:grpSp>
          <p:nvGrpSpPr>
            <p:cNvPr id="12" name="Group 12"/>
            <p:cNvGrpSpPr/>
            <p:nvPr/>
          </p:nvGrpSpPr>
          <p:grpSpPr>
            <a:xfrm>
              <a:off x="0" y="0"/>
              <a:ext cx="4936280" cy="6789233"/>
              <a:chOff x="0" y="0"/>
              <a:chExt cx="2677512" cy="3682581"/>
            </a:xfrm>
          </p:grpSpPr>
          <p:sp>
            <p:nvSpPr>
              <p:cNvPr id="13" name="Freeform 13"/>
              <p:cNvSpPr/>
              <p:nvPr/>
            </p:nvSpPr>
            <p:spPr>
              <a:xfrm>
                <a:off x="12700" y="12700"/>
                <a:ext cx="2612742" cy="3614001"/>
              </a:xfrm>
              <a:custGeom>
                <a:avLst/>
                <a:gdLst/>
                <a:ahLst/>
                <a:cxnLst/>
                <a:rect l="l" t="t" r="r" b="b"/>
                <a:pathLst>
                  <a:path w="2612742" h="3614001">
                    <a:moveTo>
                      <a:pt x="146050" y="3614001"/>
                    </a:moveTo>
                    <a:lnTo>
                      <a:pt x="2466692" y="3614001"/>
                    </a:lnTo>
                    <a:cubicBezTo>
                      <a:pt x="2546702" y="3614001"/>
                      <a:pt x="2612742" y="3547961"/>
                      <a:pt x="2612742" y="3467951"/>
                    </a:cubicBezTo>
                    <a:lnTo>
                      <a:pt x="2612742" y="146050"/>
                    </a:lnTo>
                    <a:cubicBezTo>
                      <a:pt x="2612742" y="66040"/>
                      <a:pt x="2546702" y="0"/>
                      <a:pt x="2466692" y="0"/>
                    </a:cubicBezTo>
                    <a:lnTo>
                      <a:pt x="146050" y="0"/>
                    </a:lnTo>
                    <a:cubicBezTo>
                      <a:pt x="66040" y="0"/>
                      <a:pt x="0" y="66040"/>
                      <a:pt x="0" y="146050"/>
                    </a:cubicBezTo>
                    <a:lnTo>
                      <a:pt x="0" y="3467951"/>
                    </a:lnTo>
                    <a:cubicBezTo>
                      <a:pt x="0" y="3549231"/>
                      <a:pt x="66040" y="3614001"/>
                      <a:pt x="146050" y="3614001"/>
                    </a:cubicBezTo>
                  </a:path>
                </a:pathLst>
              </a:custGeom>
              <a:solidFill>
                <a:srgbClr val="FFF6EC"/>
              </a:solidFill>
            </p:spPr>
            <p:txBody>
              <a:bodyPr/>
              <a:lstStyle/>
              <a:p>
                <a:endParaRPr lang="ko-KR" altLang="en-US"/>
              </a:p>
            </p:txBody>
          </p:sp>
          <p:sp>
            <p:nvSpPr>
              <p:cNvPr id="14" name="Freeform 14"/>
              <p:cNvSpPr/>
              <p:nvPr/>
            </p:nvSpPr>
            <p:spPr>
              <a:xfrm>
                <a:off x="0" y="0"/>
                <a:ext cx="2677512" cy="3682581"/>
              </a:xfrm>
              <a:custGeom>
                <a:avLst/>
                <a:gdLst/>
                <a:ahLst/>
                <a:cxnLst/>
                <a:rect l="l" t="t" r="r" b="b"/>
                <a:pathLst>
                  <a:path w="2677512" h="3682581">
                    <a:moveTo>
                      <a:pt x="2614012" y="74930"/>
                    </a:moveTo>
                    <a:cubicBezTo>
                      <a:pt x="2586072" y="30480"/>
                      <a:pt x="2536542" y="0"/>
                      <a:pt x="2479392" y="0"/>
                    </a:cubicBezTo>
                    <a:lnTo>
                      <a:pt x="158750" y="0"/>
                    </a:lnTo>
                    <a:cubicBezTo>
                      <a:pt x="71120" y="0"/>
                      <a:pt x="0" y="71120"/>
                      <a:pt x="0" y="158750"/>
                    </a:cubicBezTo>
                    <a:lnTo>
                      <a:pt x="0" y="3480651"/>
                    </a:lnTo>
                    <a:cubicBezTo>
                      <a:pt x="0" y="3532721"/>
                      <a:pt x="25400" y="3578441"/>
                      <a:pt x="63500" y="3607651"/>
                    </a:cubicBezTo>
                    <a:cubicBezTo>
                      <a:pt x="91440" y="3652101"/>
                      <a:pt x="140970" y="3682581"/>
                      <a:pt x="202763" y="3682581"/>
                    </a:cubicBezTo>
                    <a:lnTo>
                      <a:pt x="2518762" y="3682581"/>
                    </a:lnTo>
                    <a:cubicBezTo>
                      <a:pt x="2606392" y="3682581"/>
                      <a:pt x="2677512" y="3611461"/>
                      <a:pt x="2677512" y="3523831"/>
                    </a:cubicBezTo>
                    <a:lnTo>
                      <a:pt x="2677512" y="212319"/>
                    </a:lnTo>
                    <a:cubicBezTo>
                      <a:pt x="2677512" y="149860"/>
                      <a:pt x="2652112" y="104140"/>
                      <a:pt x="2614012" y="74930"/>
                    </a:cubicBezTo>
                    <a:moveTo>
                      <a:pt x="12700" y="3480651"/>
                    </a:moveTo>
                    <a:lnTo>
                      <a:pt x="12700" y="158750"/>
                    </a:lnTo>
                    <a:cubicBezTo>
                      <a:pt x="12700" y="78740"/>
                      <a:pt x="78740" y="12700"/>
                      <a:pt x="158750" y="12700"/>
                    </a:cubicBezTo>
                    <a:lnTo>
                      <a:pt x="2479392" y="12700"/>
                    </a:lnTo>
                    <a:cubicBezTo>
                      <a:pt x="2559402" y="12700"/>
                      <a:pt x="2625442" y="78740"/>
                      <a:pt x="2625442" y="158750"/>
                    </a:cubicBezTo>
                    <a:lnTo>
                      <a:pt x="2625442" y="3480651"/>
                    </a:lnTo>
                    <a:cubicBezTo>
                      <a:pt x="2625442" y="3560661"/>
                      <a:pt x="2559402" y="3626701"/>
                      <a:pt x="2479392" y="3626701"/>
                    </a:cubicBezTo>
                    <a:lnTo>
                      <a:pt x="158750" y="3626701"/>
                    </a:lnTo>
                    <a:cubicBezTo>
                      <a:pt x="78740" y="3626701"/>
                      <a:pt x="12700" y="3561931"/>
                      <a:pt x="12700" y="3480651"/>
                    </a:cubicBezTo>
                  </a:path>
                </a:pathLst>
              </a:custGeom>
              <a:solidFill>
                <a:srgbClr val="000000"/>
              </a:solidFill>
            </p:spPr>
            <p:txBody>
              <a:bodyPr/>
              <a:lstStyle/>
              <a:p>
                <a:endParaRPr lang="ko-KR" altLang="en-US"/>
              </a:p>
            </p:txBody>
          </p:sp>
        </p:grpSp>
        <p:sp>
          <p:nvSpPr>
            <p:cNvPr id="15" name="TextBox 15"/>
            <p:cNvSpPr txBox="1"/>
            <p:nvPr/>
          </p:nvSpPr>
          <p:spPr>
            <a:xfrm>
              <a:off x="431203" y="1078057"/>
              <a:ext cx="4031995" cy="691551"/>
            </a:xfrm>
            <a:prstGeom prst="rect">
              <a:avLst/>
            </a:prstGeom>
          </p:spPr>
          <p:txBody>
            <a:bodyPr lIns="0" tIns="0" rIns="0" bIns="0" rtlCol="0" anchor="t">
              <a:spAutoFit/>
            </a:bodyPr>
            <a:lstStyle/>
            <a:p>
              <a:pPr marL="0" lvl="0" indent="0" algn="ctr">
                <a:lnSpc>
                  <a:spcPts val="3825"/>
                </a:lnSpc>
                <a:spcBef>
                  <a:spcPct val="0"/>
                </a:spcBef>
              </a:pPr>
              <a:r>
                <a:rPr lang="en-US" sz="2942">
                  <a:solidFill>
                    <a:srgbClr val="000000"/>
                  </a:solidFill>
                  <a:latin typeface="Gothic A1 Semi-Bold"/>
                </a:rPr>
                <a:t>Scalability</a:t>
              </a:r>
            </a:p>
          </p:txBody>
        </p:sp>
      </p:grpSp>
      <p:grpSp>
        <p:nvGrpSpPr>
          <p:cNvPr id="16" name="Group 16"/>
          <p:cNvGrpSpPr/>
          <p:nvPr/>
        </p:nvGrpSpPr>
        <p:grpSpPr>
          <a:xfrm>
            <a:off x="13876649" y="2730888"/>
            <a:ext cx="3623531" cy="4990460"/>
            <a:chOff x="0" y="0"/>
            <a:chExt cx="4831375" cy="6653946"/>
          </a:xfrm>
        </p:grpSpPr>
        <p:grpSp>
          <p:nvGrpSpPr>
            <p:cNvPr id="17" name="Group 17"/>
            <p:cNvGrpSpPr/>
            <p:nvPr/>
          </p:nvGrpSpPr>
          <p:grpSpPr>
            <a:xfrm>
              <a:off x="0" y="0"/>
              <a:ext cx="4831375" cy="6653946"/>
              <a:chOff x="0" y="0"/>
              <a:chExt cx="2673891" cy="3682581"/>
            </a:xfrm>
          </p:grpSpPr>
          <p:sp>
            <p:nvSpPr>
              <p:cNvPr id="18" name="Freeform 18"/>
              <p:cNvSpPr/>
              <p:nvPr/>
            </p:nvSpPr>
            <p:spPr>
              <a:xfrm>
                <a:off x="12700" y="12700"/>
                <a:ext cx="2609121" cy="3614001"/>
              </a:xfrm>
              <a:custGeom>
                <a:avLst/>
                <a:gdLst/>
                <a:ahLst/>
                <a:cxnLst/>
                <a:rect l="l" t="t" r="r" b="b"/>
                <a:pathLst>
                  <a:path w="2609121" h="3614001">
                    <a:moveTo>
                      <a:pt x="146050" y="3614001"/>
                    </a:moveTo>
                    <a:lnTo>
                      <a:pt x="2463071" y="3614001"/>
                    </a:lnTo>
                    <a:cubicBezTo>
                      <a:pt x="2543081" y="3614001"/>
                      <a:pt x="2609121" y="3547961"/>
                      <a:pt x="2609121" y="3467951"/>
                    </a:cubicBezTo>
                    <a:lnTo>
                      <a:pt x="2609121" y="146050"/>
                    </a:lnTo>
                    <a:cubicBezTo>
                      <a:pt x="2609121" y="66040"/>
                      <a:pt x="2543081" y="0"/>
                      <a:pt x="2463071" y="0"/>
                    </a:cubicBezTo>
                    <a:lnTo>
                      <a:pt x="146050" y="0"/>
                    </a:lnTo>
                    <a:cubicBezTo>
                      <a:pt x="66040" y="0"/>
                      <a:pt x="0" y="66040"/>
                      <a:pt x="0" y="146050"/>
                    </a:cubicBezTo>
                    <a:lnTo>
                      <a:pt x="0" y="3467951"/>
                    </a:lnTo>
                    <a:cubicBezTo>
                      <a:pt x="0" y="3549231"/>
                      <a:pt x="66040" y="3614001"/>
                      <a:pt x="146050" y="3614001"/>
                    </a:cubicBezTo>
                  </a:path>
                </a:pathLst>
              </a:custGeom>
              <a:solidFill>
                <a:srgbClr val="FFF6EC"/>
              </a:solidFill>
            </p:spPr>
            <p:txBody>
              <a:bodyPr/>
              <a:lstStyle/>
              <a:p>
                <a:endParaRPr lang="ko-KR" altLang="en-US"/>
              </a:p>
            </p:txBody>
          </p:sp>
          <p:sp>
            <p:nvSpPr>
              <p:cNvPr id="19" name="Freeform 19"/>
              <p:cNvSpPr/>
              <p:nvPr/>
            </p:nvSpPr>
            <p:spPr>
              <a:xfrm>
                <a:off x="0" y="0"/>
                <a:ext cx="2673891" cy="3682581"/>
              </a:xfrm>
              <a:custGeom>
                <a:avLst/>
                <a:gdLst/>
                <a:ahLst/>
                <a:cxnLst/>
                <a:rect l="l" t="t" r="r" b="b"/>
                <a:pathLst>
                  <a:path w="2673891" h="3682581">
                    <a:moveTo>
                      <a:pt x="2610391" y="74930"/>
                    </a:moveTo>
                    <a:cubicBezTo>
                      <a:pt x="2582451" y="30480"/>
                      <a:pt x="2532921" y="0"/>
                      <a:pt x="2475771" y="0"/>
                    </a:cubicBezTo>
                    <a:lnTo>
                      <a:pt x="158750" y="0"/>
                    </a:lnTo>
                    <a:cubicBezTo>
                      <a:pt x="71120" y="0"/>
                      <a:pt x="0" y="71120"/>
                      <a:pt x="0" y="158750"/>
                    </a:cubicBezTo>
                    <a:lnTo>
                      <a:pt x="0" y="3480651"/>
                    </a:lnTo>
                    <a:cubicBezTo>
                      <a:pt x="0" y="3532721"/>
                      <a:pt x="25400" y="3578441"/>
                      <a:pt x="63500" y="3607651"/>
                    </a:cubicBezTo>
                    <a:cubicBezTo>
                      <a:pt x="91440" y="3652101"/>
                      <a:pt x="140970" y="3682581"/>
                      <a:pt x="202746" y="3682581"/>
                    </a:cubicBezTo>
                    <a:lnTo>
                      <a:pt x="2515141" y="3682581"/>
                    </a:lnTo>
                    <a:cubicBezTo>
                      <a:pt x="2602771" y="3682581"/>
                      <a:pt x="2673891" y="3611461"/>
                      <a:pt x="2673891" y="3523831"/>
                    </a:cubicBezTo>
                    <a:lnTo>
                      <a:pt x="2673891" y="212319"/>
                    </a:lnTo>
                    <a:cubicBezTo>
                      <a:pt x="2673891" y="149860"/>
                      <a:pt x="2648491" y="104140"/>
                      <a:pt x="2610391" y="74930"/>
                    </a:cubicBezTo>
                    <a:moveTo>
                      <a:pt x="12700" y="3480651"/>
                    </a:moveTo>
                    <a:lnTo>
                      <a:pt x="12700" y="158750"/>
                    </a:lnTo>
                    <a:cubicBezTo>
                      <a:pt x="12700" y="78740"/>
                      <a:pt x="78740" y="12700"/>
                      <a:pt x="158750" y="12700"/>
                    </a:cubicBezTo>
                    <a:lnTo>
                      <a:pt x="2475771" y="12700"/>
                    </a:lnTo>
                    <a:cubicBezTo>
                      <a:pt x="2555781" y="12700"/>
                      <a:pt x="2621821" y="78740"/>
                      <a:pt x="2621821" y="158750"/>
                    </a:cubicBezTo>
                    <a:lnTo>
                      <a:pt x="2621821" y="3480651"/>
                    </a:lnTo>
                    <a:cubicBezTo>
                      <a:pt x="2621821" y="3560661"/>
                      <a:pt x="2555781" y="3626701"/>
                      <a:pt x="2475771" y="3626701"/>
                    </a:cubicBezTo>
                    <a:lnTo>
                      <a:pt x="158750" y="3626701"/>
                    </a:lnTo>
                    <a:cubicBezTo>
                      <a:pt x="78740" y="3626701"/>
                      <a:pt x="12700" y="3561931"/>
                      <a:pt x="12700" y="3480651"/>
                    </a:cubicBezTo>
                  </a:path>
                </a:pathLst>
              </a:custGeom>
              <a:solidFill>
                <a:srgbClr val="000000"/>
              </a:solidFill>
            </p:spPr>
            <p:txBody>
              <a:bodyPr/>
              <a:lstStyle/>
              <a:p>
                <a:endParaRPr lang="ko-KR" altLang="en-US"/>
              </a:p>
            </p:txBody>
          </p:sp>
        </p:grpSp>
        <p:sp>
          <p:nvSpPr>
            <p:cNvPr id="20" name="TextBox 20"/>
            <p:cNvSpPr txBox="1"/>
            <p:nvPr/>
          </p:nvSpPr>
          <p:spPr>
            <a:xfrm>
              <a:off x="422039" y="1064012"/>
              <a:ext cx="3946307" cy="670333"/>
            </a:xfrm>
            <a:prstGeom prst="rect">
              <a:avLst/>
            </a:prstGeom>
          </p:spPr>
          <p:txBody>
            <a:bodyPr lIns="0" tIns="0" rIns="0" bIns="0" rtlCol="0" anchor="t">
              <a:spAutoFit/>
            </a:bodyPr>
            <a:lstStyle/>
            <a:p>
              <a:pPr marL="0" lvl="0" indent="0" algn="ctr">
                <a:lnSpc>
                  <a:spcPts val="3749"/>
                </a:lnSpc>
                <a:spcBef>
                  <a:spcPct val="0"/>
                </a:spcBef>
              </a:pPr>
              <a:r>
                <a:rPr lang="en-US" sz="2884">
                  <a:solidFill>
                    <a:srgbClr val="000000"/>
                  </a:solidFill>
                  <a:latin typeface="Gothic A1 Semi-Bold"/>
                </a:rPr>
                <a:t>Transferability</a:t>
              </a:r>
            </a:p>
          </p:txBody>
        </p:sp>
      </p:grpSp>
      <p:sp>
        <p:nvSpPr>
          <p:cNvPr id="21" name="Freeform 21"/>
          <p:cNvSpPr/>
          <p:nvPr/>
        </p:nvSpPr>
        <p:spPr>
          <a:xfrm>
            <a:off x="1001809" y="5980835"/>
            <a:ext cx="3227740" cy="1254860"/>
          </a:xfrm>
          <a:custGeom>
            <a:avLst/>
            <a:gdLst/>
            <a:ahLst/>
            <a:cxnLst/>
            <a:rect l="l" t="t" r="r" b="b"/>
            <a:pathLst>
              <a:path w="3227740" h="1254860">
                <a:moveTo>
                  <a:pt x="0" y="0"/>
                </a:moveTo>
                <a:lnTo>
                  <a:pt x="3227740" y="0"/>
                </a:lnTo>
                <a:lnTo>
                  <a:pt x="3227740" y="1254859"/>
                </a:lnTo>
                <a:lnTo>
                  <a:pt x="0" y="1254859"/>
                </a:lnTo>
                <a:lnTo>
                  <a:pt x="0" y="0"/>
                </a:lnTo>
                <a:close/>
              </a:path>
            </a:pathLst>
          </a:custGeom>
          <a:blipFill>
            <a:blip r:embed="rId3"/>
            <a:stretch>
              <a:fillRect/>
            </a:stretch>
          </a:blipFill>
        </p:spPr>
        <p:txBody>
          <a:bodyPr/>
          <a:lstStyle/>
          <a:p>
            <a:endParaRPr lang="ko-KR" altLang="en-US"/>
          </a:p>
        </p:txBody>
      </p:sp>
      <p:sp>
        <p:nvSpPr>
          <p:cNvPr id="22" name="Freeform 22"/>
          <p:cNvSpPr/>
          <p:nvPr/>
        </p:nvSpPr>
        <p:spPr>
          <a:xfrm>
            <a:off x="10167670" y="5645933"/>
            <a:ext cx="2131529" cy="1729683"/>
          </a:xfrm>
          <a:custGeom>
            <a:avLst/>
            <a:gdLst/>
            <a:ahLst/>
            <a:cxnLst/>
            <a:rect l="l" t="t" r="r" b="b"/>
            <a:pathLst>
              <a:path w="2131529" h="1729683">
                <a:moveTo>
                  <a:pt x="0" y="0"/>
                </a:moveTo>
                <a:lnTo>
                  <a:pt x="2131529" y="0"/>
                </a:lnTo>
                <a:lnTo>
                  <a:pt x="2131529" y="1729683"/>
                </a:lnTo>
                <a:lnTo>
                  <a:pt x="0" y="1729683"/>
                </a:lnTo>
                <a:lnTo>
                  <a:pt x="0" y="0"/>
                </a:lnTo>
                <a:close/>
              </a:path>
            </a:pathLst>
          </a:custGeom>
          <a:blipFill>
            <a:blip r:embed="rId4"/>
            <a:stretch>
              <a:fillRect/>
            </a:stretch>
          </a:blipFill>
        </p:spPr>
        <p:txBody>
          <a:bodyPr/>
          <a:lstStyle/>
          <a:p>
            <a:endParaRPr lang="ko-KR" altLang="en-US"/>
          </a:p>
        </p:txBody>
      </p:sp>
      <p:sp>
        <p:nvSpPr>
          <p:cNvPr id="23" name="Freeform 23"/>
          <p:cNvSpPr/>
          <p:nvPr/>
        </p:nvSpPr>
        <p:spPr>
          <a:xfrm rot="-6160825">
            <a:off x="666365" y="204266"/>
            <a:ext cx="2749146" cy="2913003"/>
          </a:xfrm>
          <a:custGeom>
            <a:avLst/>
            <a:gdLst/>
            <a:ahLst/>
            <a:cxnLst/>
            <a:rect l="l" t="t" r="r" b="b"/>
            <a:pathLst>
              <a:path w="2749146" h="2913003">
                <a:moveTo>
                  <a:pt x="0" y="0"/>
                </a:moveTo>
                <a:lnTo>
                  <a:pt x="2749146" y="0"/>
                </a:lnTo>
                <a:lnTo>
                  <a:pt x="2749146" y="2913003"/>
                </a:lnTo>
                <a:lnTo>
                  <a:pt x="0" y="2913003"/>
                </a:lnTo>
                <a:lnTo>
                  <a:pt x="0" y="0"/>
                </a:lnTo>
                <a:close/>
              </a:path>
            </a:pathLst>
          </a:custGeom>
          <a:blipFill>
            <a:blip r:embed="rId5">
              <a:alphaModFix amt="87000"/>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24" name="TextBox 24"/>
          <p:cNvSpPr txBox="1"/>
          <p:nvPr/>
        </p:nvSpPr>
        <p:spPr>
          <a:xfrm>
            <a:off x="1109894" y="3449589"/>
            <a:ext cx="3011571" cy="499032"/>
          </a:xfrm>
          <a:prstGeom prst="rect">
            <a:avLst/>
          </a:prstGeom>
        </p:spPr>
        <p:txBody>
          <a:bodyPr lIns="0" tIns="0" rIns="0" bIns="0" rtlCol="0" anchor="t">
            <a:spAutoFit/>
          </a:bodyPr>
          <a:lstStyle/>
          <a:p>
            <a:pPr marL="0" lvl="0" indent="0" algn="ctr">
              <a:lnSpc>
                <a:spcPts val="3510"/>
              </a:lnSpc>
            </a:pPr>
            <a:r>
              <a:rPr lang="en-US" sz="2700">
                <a:solidFill>
                  <a:srgbClr val="000000"/>
                </a:solidFill>
                <a:latin typeface="Gothic A1 Semi-Bold"/>
              </a:rPr>
              <a:t>Simplicity</a:t>
            </a:r>
          </a:p>
        </p:txBody>
      </p:sp>
      <p:sp>
        <p:nvSpPr>
          <p:cNvPr id="25" name="TextBox 25"/>
          <p:cNvSpPr txBox="1"/>
          <p:nvPr/>
        </p:nvSpPr>
        <p:spPr>
          <a:xfrm>
            <a:off x="1125534" y="4449191"/>
            <a:ext cx="3011571" cy="1196742"/>
          </a:xfrm>
          <a:prstGeom prst="rect">
            <a:avLst/>
          </a:prstGeom>
        </p:spPr>
        <p:txBody>
          <a:bodyPr lIns="0" tIns="0" rIns="0" bIns="0" rtlCol="0" anchor="t">
            <a:spAutoFit/>
          </a:bodyPr>
          <a:lstStyle/>
          <a:p>
            <a:pPr marL="431801" lvl="1" indent="-215900">
              <a:lnSpc>
                <a:spcPts val="3100"/>
              </a:lnSpc>
              <a:buFont typeface="Arial"/>
              <a:buChar char="•"/>
            </a:pPr>
            <a:r>
              <a:rPr lang="en-US" sz="2000">
                <a:solidFill>
                  <a:srgbClr val="000000"/>
                </a:solidFill>
                <a:latin typeface="Gothic A1 Medium"/>
              </a:rPr>
              <a:t>plain ViT Encoder</a:t>
            </a:r>
          </a:p>
          <a:p>
            <a:pPr marL="431801" lvl="1" indent="-215900">
              <a:lnSpc>
                <a:spcPts val="3100"/>
              </a:lnSpc>
              <a:buFont typeface="Arial"/>
              <a:buChar char="•"/>
            </a:pPr>
            <a:r>
              <a:rPr lang="en-US" sz="2000">
                <a:solidFill>
                  <a:srgbClr val="000000"/>
                </a:solidFill>
                <a:latin typeface="Gothic A1 Medium"/>
              </a:rPr>
              <a:t>Classic, Simple decoder</a:t>
            </a:r>
          </a:p>
        </p:txBody>
      </p:sp>
      <p:sp>
        <p:nvSpPr>
          <p:cNvPr id="26" name="TextBox 26"/>
          <p:cNvSpPr txBox="1"/>
          <p:nvPr/>
        </p:nvSpPr>
        <p:spPr>
          <a:xfrm>
            <a:off x="4411351" y="756181"/>
            <a:ext cx="9465297" cy="1409700"/>
          </a:xfrm>
          <a:prstGeom prst="rect">
            <a:avLst/>
          </a:prstGeom>
        </p:spPr>
        <p:txBody>
          <a:bodyPr lIns="0" tIns="0" rIns="0" bIns="0" rtlCol="0" anchor="t">
            <a:spAutoFit/>
          </a:bodyPr>
          <a:lstStyle/>
          <a:p>
            <a:pPr algn="ctr">
              <a:lnSpc>
                <a:spcPts val="10500"/>
              </a:lnSpc>
            </a:pPr>
            <a:r>
              <a:rPr lang="en-US" sz="10500">
                <a:solidFill>
                  <a:srgbClr val="000000"/>
                </a:solidFill>
                <a:latin typeface="210 옥탑방"/>
              </a:rPr>
              <a:t>ViTPose 특징</a:t>
            </a:r>
          </a:p>
        </p:txBody>
      </p:sp>
      <p:sp>
        <p:nvSpPr>
          <p:cNvPr id="27" name="TextBox 27"/>
          <p:cNvSpPr txBox="1"/>
          <p:nvPr/>
        </p:nvSpPr>
        <p:spPr>
          <a:xfrm>
            <a:off x="5470866" y="4842830"/>
            <a:ext cx="3011571" cy="806295"/>
          </a:xfrm>
          <a:prstGeom prst="rect">
            <a:avLst/>
          </a:prstGeom>
        </p:spPr>
        <p:txBody>
          <a:bodyPr lIns="0" tIns="0" rIns="0" bIns="0" rtlCol="0" anchor="t">
            <a:spAutoFit/>
          </a:bodyPr>
          <a:lstStyle/>
          <a:p>
            <a:pPr marL="431801" lvl="1" indent="-215900">
              <a:lnSpc>
                <a:spcPts val="3100"/>
              </a:lnSpc>
              <a:buFont typeface="Arial"/>
              <a:buChar char="•"/>
            </a:pPr>
            <a:r>
              <a:rPr lang="en-US" sz="2000">
                <a:solidFill>
                  <a:srgbClr val="000000"/>
                </a:solidFill>
                <a:latin typeface="Gothic A1 Medium"/>
              </a:rPr>
              <a:t>ViT-B, L, H, ViTAE-G </a:t>
            </a:r>
          </a:p>
          <a:p>
            <a:pPr marL="431801" lvl="1" indent="-215900">
              <a:lnSpc>
                <a:spcPts val="3100"/>
              </a:lnSpc>
              <a:buFont typeface="Arial"/>
              <a:buChar char="•"/>
            </a:pPr>
            <a:r>
              <a:rPr lang="en-US" sz="2000">
                <a:solidFill>
                  <a:srgbClr val="000000"/>
                </a:solidFill>
                <a:ea typeface="Gothic A1 Medium"/>
              </a:rPr>
              <a:t>다양한 사이즈 인코더</a:t>
            </a:r>
          </a:p>
        </p:txBody>
      </p:sp>
      <p:sp>
        <p:nvSpPr>
          <p:cNvPr id="28" name="TextBox 28"/>
          <p:cNvSpPr txBox="1"/>
          <p:nvPr/>
        </p:nvSpPr>
        <p:spPr>
          <a:xfrm>
            <a:off x="9813170" y="4633319"/>
            <a:ext cx="3011571" cy="806295"/>
          </a:xfrm>
          <a:prstGeom prst="rect">
            <a:avLst/>
          </a:prstGeom>
        </p:spPr>
        <p:txBody>
          <a:bodyPr lIns="0" tIns="0" rIns="0" bIns="0" rtlCol="0" anchor="t">
            <a:spAutoFit/>
          </a:bodyPr>
          <a:lstStyle/>
          <a:p>
            <a:pPr marL="431801" lvl="1" indent="-215900">
              <a:lnSpc>
                <a:spcPts val="3100"/>
              </a:lnSpc>
              <a:buFont typeface="Arial"/>
              <a:buChar char="•"/>
            </a:pPr>
            <a:r>
              <a:rPr lang="en-US" sz="2000">
                <a:solidFill>
                  <a:srgbClr val="000000"/>
                </a:solidFill>
                <a:ea typeface="Gothic A1 Medium"/>
              </a:rPr>
              <a:t>유연한 학습 및 활용</a:t>
            </a:r>
          </a:p>
          <a:p>
            <a:pPr marL="431801" lvl="1" indent="-215900">
              <a:lnSpc>
                <a:spcPts val="3100"/>
              </a:lnSpc>
              <a:buFont typeface="Arial"/>
              <a:buChar char="•"/>
            </a:pPr>
            <a:r>
              <a:rPr lang="en-US" sz="2000">
                <a:solidFill>
                  <a:srgbClr val="000000"/>
                </a:solidFill>
                <a:latin typeface="Gothic A1 Medium"/>
              </a:rPr>
              <a:t>Multi-Task</a:t>
            </a:r>
          </a:p>
        </p:txBody>
      </p:sp>
      <p:sp>
        <p:nvSpPr>
          <p:cNvPr id="29" name="TextBox 29"/>
          <p:cNvSpPr txBox="1"/>
          <p:nvPr/>
        </p:nvSpPr>
        <p:spPr>
          <a:xfrm>
            <a:off x="14182629" y="4784093"/>
            <a:ext cx="3011571" cy="1196742"/>
          </a:xfrm>
          <a:prstGeom prst="rect">
            <a:avLst/>
          </a:prstGeom>
        </p:spPr>
        <p:txBody>
          <a:bodyPr lIns="0" tIns="0" rIns="0" bIns="0" rtlCol="0" anchor="t">
            <a:spAutoFit/>
          </a:bodyPr>
          <a:lstStyle/>
          <a:p>
            <a:pPr marL="431801" lvl="1" indent="-215900" algn="just">
              <a:lnSpc>
                <a:spcPts val="3100"/>
              </a:lnSpc>
              <a:buFont typeface="Arial"/>
              <a:buChar char="•"/>
            </a:pPr>
            <a:r>
              <a:rPr lang="en-US" sz="2000">
                <a:solidFill>
                  <a:srgbClr val="000000"/>
                </a:solidFill>
                <a:latin typeface="Gothic A1 Medium"/>
              </a:rPr>
              <a:t>Token-Based Knowledge distillation</a:t>
            </a:r>
          </a:p>
        </p:txBody>
      </p:sp>
      <p:sp>
        <p:nvSpPr>
          <p:cNvPr id="30" name="TextBox 30"/>
          <p:cNvSpPr txBox="1"/>
          <p:nvPr/>
        </p:nvSpPr>
        <p:spPr>
          <a:xfrm>
            <a:off x="1861564" y="8375262"/>
            <a:ext cx="14725020" cy="1322705"/>
          </a:xfrm>
          <a:prstGeom prst="rect">
            <a:avLst/>
          </a:prstGeom>
        </p:spPr>
        <p:txBody>
          <a:bodyPr lIns="0" tIns="0" rIns="0" bIns="0" rtlCol="0" anchor="t">
            <a:spAutoFit/>
          </a:bodyPr>
          <a:lstStyle/>
          <a:p>
            <a:pPr marL="820419" lvl="1" indent="-410209">
              <a:lnSpc>
                <a:spcPts val="5319"/>
              </a:lnSpc>
              <a:buFont typeface="Arial"/>
              <a:buChar char="•"/>
            </a:pPr>
            <a:r>
              <a:rPr lang="en-US" sz="3799" dirty="0" err="1">
                <a:solidFill>
                  <a:srgbClr val="000000"/>
                </a:solidFill>
                <a:latin typeface="210 옥탑방" panose="020B0600000101010101" charset="-127"/>
                <a:ea typeface="210 옥탑방" panose="020B0600000101010101" charset="-127"/>
              </a:rPr>
              <a:t>ViTAE-G를</a:t>
            </a:r>
            <a:r>
              <a:rPr lang="en-US" sz="3799" dirty="0">
                <a:solidFill>
                  <a:srgbClr val="000000"/>
                </a:solidFill>
                <a:latin typeface="210 옥탑방" panose="020B0600000101010101" charset="-127"/>
                <a:ea typeface="210 옥탑방" panose="020B0600000101010101" charset="-127"/>
              </a:rPr>
              <a:t> </a:t>
            </a:r>
            <a:r>
              <a:rPr lang="en-US" sz="3799" dirty="0" err="1">
                <a:solidFill>
                  <a:srgbClr val="000000"/>
                </a:solidFill>
                <a:latin typeface="210 옥탑방" panose="020B0600000101010101" charset="-127"/>
                <a:ea typeface="210 옥탑방" panose="020B0600000101010101" charset="-127"/>
              </a:rPr>
              <a:t>backbone으로</a:t>
            </a:r>
            <a:r>
              <a:rPr lang="en-US" sz="3799" dirty="0">
                <a:solidFill>
                  <a:srgbClr val="000000"/>
                </a:solidFill>
                <a:latin typeface="210 옥탑방" panose="020B0600000101010101" charset="-127"/>
                <a:ea typeface="210 옥탑방" panose="020B0600000101010101" charset="-127"/>
              </a:rPr>
              <a:t> </a:t>
            </a:r>
            <a:r>
              <a:rPr lang="en-US" sz="3799" dirty="0" err="1">
                <a:solidFill>
                  <a:srgbClr val="000000"/>
                </a:solidFill>
                <a:latin typeface="210 옥탑방" panose="020B0600000101010101" charset="-127"/>
                <a:ea typeface="210 옥탑방" panose="020B0600000101010101" charset="-127"/>
              </a:rPr>
              <a:t>사용한</a:t>
            </a:r>
            <a:r>
              <a:rPr lang="en-US" sz="3799" dirty="0">
                <a:solidFill>
                  <a:srgbClr val="000000"/>
                </a:solidFill>
                <a:latin typeface="210 옥탑방" panose="020B0600000101010101" charset="-127"/>
                <a:ea typeface="210 옥탑방" panose="020B0600000101010101" charset="-127"/>
              </a:rPr>
              <a:t> </a:t>
            </a:r>
            <a:r>
              <a:rPr lang="en-US" sz="3799" dirty="0" err="1">
                <a:solidFill>
                  <a:srgbClr val="000000"/>
                </a:solidFill>
                <a:latin typeface="210 옥탑방" panose="020B0600000101010101" charset="-127"/>
                <a:ea typeface="210 옥탑방" panose="020B0600000101010101" charset="-127"/>
              </a:rPr>
              <a:t>ViTPose가</a:t>
            </a:r>
            <a:r>
              <a:rPr lang="en-US" sz="3799" dirty="0">
                <a:solidFill>
                  <a:srgbClr val="000000"/>
                </a:solidFill>
                <a:latin typeface="210 옥탑방" panose="020B0600000101010101" charset="-127"/>
                <a:ea typeface="210 옥탑방" panose="020B0600000101010101" charset="-127"/>
              </a:rPr>
              <a:t> </a:t>
            </a:r>
            <a:r>
              <a:rPr lang="en-US" sz="3799" dirty="0" err="1">
                <a:solidFill>
                  <a:srgbClr val="000000"/>
                </a:solidFill>
                <a:latin typeface="210 옥탑방" panose="020B0600000101010101" charset="-127"/>
                <a:ea typeface="210 옥탑방" panose="020B0600000101010101" charset="-127"/>
              </a:rPr>
              <a:t>SOTA를</a:t>
            </a:r>
            <a:r>
              <a:rPr lang="en-US" sz="3799" dirty="0">
                <a:solidFill>
                  <a:srgbClr val="000000"/>
                </a:solidFill>
                <a:latin typeface="210 옥탑방" panose="020B0600000101010101" charset="-127"/>
                <a:ea typeface="210 옥탑방" panose="020B0600000101010101" charset="-127"/>
              </a:rPr>
              <a:t> </a:t>
            </a:r>
            <a:r>
              <a:rPr lang="en-US" sz="3799" dirty="0" err="1">
                <a:solidFill>
                  <a:srgbClr val="000000"/>
                </a:solidFill>
                <a:latin typeface="210 옥탑방" panose="020B0600000101010101" charset="-127"/>
                <a:ea typeface="210 옥탑방" panose="020B0600000101010101" charset="-127"/>
              </a:rPr>
              <a:t>기록</a:t>
            </a:r>
            <a:endParaRPr lang="en-US" sz="3799" dirty="0">
              <a:solidFill>
                <a:srgbClr val="000000"/>
              </a:solidFill>
              <a:latin typeface="210 옥탑방" panose="020B0600000101010101" charset="-127"/>
              <a:ea typeface="210 옥탑방" panose="020B0600000101010101" charset="-127"/>
            </a:endParaRPr>
          </a:p>
          <a:p>
            <a:pPr marL="820419" lvl="1" indent="-410209">
              <a:lnSpc>
                <a:spcPts val="5319"/>
              </a:lnSpc>
              <a:buFont typeface="Arial"/>
              <a:buChar char="•"/>
            </a:pPr>
            <a:r>
              <a:rPr lang="en-US" sz="3799" dirty="0" err="1">
                <a:solidFill>
                  <a:srgbClr val="000000"/>
                </a:solidFill>
                <a:latin typeface="210 옥탑방" panose="020B0600000101010101" charset="-127"/>
                <a:ea typeface="210 옥탑방" panose="020B0600000101010101" charset="-127"/>
              </a:rPr>
              <a:t>단지</a:t>
            </a:r>
            <a:r>
              <a:rPr lang="en-US" sz="3799" dirty="0">
                <a:solidFill>
                  <a:srgbClr val="000000"/>
                </a:solidFill>
                <a:latin typeface="210 옥탑방" panose="020B0600000101010101" charset="-127"/>
                <a:ea typeface="210 옥탑방" panose="020B0600000101010101" charset="-127"/>
              </a:rPr>
              <a:t> </a:t>
            </a:r>
            <a:r>
              <a:rPr lang="en-US" sz="3799" dirty="0" err="1">
                <a:solidFill>
                  <a:srgbClr val="000000"/>
                </a:solidFill>
                <a:latin typeface="210 옥탑방" panose="020B0600000101010101" charset="-127"/>
                <a:ea typeface="210 옥탑방" panose="020B0600000101010101" charset="-127"/>
              </a:rPr>
              <a:t>간단한</a:t>
            </a:r>
            <a:r>
              <a:rPr lang="en-US" sz="3799" dirty="0">
                <a:solidFill>
                  <a:srgbClr val="000000"/>
                </a:solidFill>
                <a:latin typeface="210 옥탑방" panose="020B0600000101010101" charset="-127"/>
                <a:ea typeface="210 옥탑방" panose="020B0600000101010101" charset="-127"/>
              </a:rPr>
              <a:t> </a:t>
            </a:r>
            <a:r>
              <a:rPr lang="en-US" sz="3799" dirty="0" err="1">
                <a:solidFill>
                  <a:srgbClr val="000000"/>
                </a:solidFill>
                <a:latin typeface="210 옥탑방" panose="020B0600000101010101" charset="-127"/>
                <a:ea typeface="210 옥탑방" panose="020B0600000101010101" charset="-127"/>
              </a:rPr>
              <a:t>Transformer만을</a:t>
            </a:r>
            <a:r>
              <a:rPr lang="en-US" sz="3799" dirty="0">
                <a:solidFill>
                  <a:srgbClr val="000000"/>
                </a:solidFill>
                <a:latin typeface="210 옥탑방" panose="020B0600000101010101" charset="-127"/>
                <a:ea typeface="210 옥탑방" panose="020B0600000101010101" charset="-127"/>
              </a:rPr>
              <a:t> </a:t>
            </a:r>
            <a:r>
              <a:rPr lang="en-US" sz="3799" dirty="0" err="1">
                <a:solidFill>
                  <a:srgbClr val="000000"/>
                </a:solidFill>
                <a:latin typeface="210 옥탑방" panose="020B0600000101010101" charset="-127"/>
                <a:ea typeface="210 옥탑방" panose="020B0600000101010101" charset="-127"/>
              </a:rPr>
              <a:t>사용한</a:t>
            </a:r>
            <a:r>
              <a:rPr lang="en-US" sz="3799" dirty="0">
                <a:solidFill>
                  <a:srgbClr val="000000"/>
                </a:solidFill>
                <a:latin typeface="210 옥탑방" panose="020B0600000101010101" charset="-127"/>
                <a:ea typeface="210 옥탑방" panose="020B0600000101010101" charset="-127"/>
              </a:rPr>
              <a:t> baseline </a:t>
            </a:r>
            <a:r>
              <a:rPr lang="en-US" sz="3799" dirty="0" err="1">
                <a:solidFill>
                  <a:srgbClr val="000000"/>
                </a:solidFill>
                <a:latin typeface="210 옥탑방" panose="020B0600000101010101" charset="-127"/>
                <a:ea typeface="210 옥탑방" panose="020B0600000101010101" charset="-127"/>
              </a:rPr>
              <a:t>model로</a:t>
            </a:r>
            <a:r>
              <a:rPr lang="en-US" sz="3799" dirty="0">
                <a:solidFill>
                  <a:srgbClr val="000000"/>
                </a:solidFill>
                <a:latin typeface="210 옥탑방" panose="020B0600000101010101" charset="-127"/>
                <a:ea typeface="210 옥탑방" panose="020B0600000101010101" charset="-127"/>
              </a:rPr>
              <a:t> SOTA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Freeform 2"/>
          <p:cNvSpPr/>
          <p:nvPr/>
        </p:nvSpPr>
        <p:spPr>
          <a:xfrm rot="-4399183">
            <a:off x="11635407" y="-4048196"/>
            <a:ext cx="7854981" cy="10773664"/>
          </a:xfrm>
          <a:custGeom>
            <a:avLst/>
            <a:gdLst/>
            <a:ahLst/>
            <a:cxnLst/>
            <a:rect l="l" t="t" r="r" b="b"/>
            <a:pathLst>
              <a:path w="7854981" h="10773664">
                <a:moveTo>
                  <a:pt x="0" y="0"/>
                </a:moveTo>
                <a:lnTo>
                  <a:pt x="7854981" y="0"/>
                </a:lnTo>
                <a:lnTo>
                  <a:pt x="7854981" y="10773665"/>
                </a:lnTo>
                <a:lnTo>
                  <a:pt x="0" y="107736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3" name="Group 3"/>
          <p:cNvGrpSpPr/>
          <p:nvPr/>
        </p:nvGrpSpPr>
        <p:grpSpPr>
          <a:xfrm>
            <a:off x="2326026" y="2730264"/>
            <a:ext cx="13635949" cy="5797789"/>
            <a:chOff x="0" y="0"/>
            <a:chExt cx="4489469" cy="1908851"/>
          </a:xfrm>
        </p:grpSpPr>
        <p:sp>
          <p:nvSpPr>
            <p:cNvPr id="4" name="Freeform 4"/>
            <p:cNvSpPr/>
            <p:nvPr/>
          </p:nvSpPr>
          <p:spPr>
            <a:xfrm>
              <a:off x="12700" y="12700"/>
              <a:ext cx="4424699" cy="1840271"/>
            </a:xfrm>
            <a:custGeom>
              <a:avLst/>
              <a:gdLst/>
              <a:ahLst/>
              <a:cxnLst/>
              <a:rect l="l" t="t" r="r" b="b"/>
              <a:pathLst>
                <a:path w="4424699" h="1840271">
                  <a:moveTo>
                    <a:pt x="146050" y="1840271"/>
                  </a:moveTo>
                  <a:lnTo>
                    <a:pt x="4278649" y="1840271"/>
                  </a:lnTo>
                  <a:cubicBezTo>
                    <a:pt x="4358659" y="1840271"/>
                    <a:pt x="4424699" y="1774231"/>
                    <a:pt x="4424699" y="1694221"/>
                  </a:cubicBezTo>
                  <a:lnTo>
                    <a:pt x="4424699" y="146050"/>
                  </a:lnTo>
                  <a:cubicBezTo>
                    <a:pt x="4424699" y="66040"/>
                    <a:pt x="4358659" y="0"/>
                    <a:pt x="4278649" y="0"/>
                  </a:cubicBezTo>
                  <a:lnTo>
                    <a:pt x="146050" y="0"/>
                  </a:lnTo>
                  <a:cubicBezTo>
                    <a:pt x="66040" y="0"/>
                    <a:pt x="0" y="66040"/>
                    <a:pt x="0" y="146050"/>
                  </a:cubicBezTo>
                  <a:lnTo>
                    <a:pt x="0" y="1694221"/>
                  </a:lnTo>
                  <a:cubicBezTo>
                    <a:pt x="0" y="1775501"/>
                    <a:pt x="66040" y="1840271"/>
                    <a:pt x="146050" y="1840271"/>
                  </a:cubicBezTo>
                </a:path>
              </a:pathLst>
            </a:custGeom>
            <a:solidFill>
              <a:srgbClr val="FFF6EC"/>
            </a:solidFill>
          </p:spPr>
          <p:txBody>
            <a:bodyPr/>
            <a:lstStyle/>
            <a:p>
              <a:endParaRPr lang="ko-KR" altLang="en-US"/>
            </a:p>
          </p:txBody>
        </p:sp>
        <p:sp>
          <p:nvSpPr>
            <p:cNvPr id="5" name="Freeform 5"/>
            <p:cNvSpPr/>
            <p:nvPr/>
          </p:nvSpPr>
          <p:spPr>
            <a:xfrm>
              <a:off x="0" y="0"/>
              <a:ext cx="4489469" cy="1908851"/>
            </a:xfrm>
            <a:custGeom>
              <a:avLst/>
              <a:gdLst/>
              <a:ahLst/>
              <a:cxnLst/>
              <a:rect l="l" t="t" r="r" b="b"/>
              <a:pathLst>
                <a:path w="4489469" h="1908851">
                  <a:moveTo>
                    <a:pt x="4425969" y="74930"/>
                  </a:moveTo>
                  <a:cubicBezTo>
                    <a:pt x="4398029" y="30480"/>
                    <a:pt x="4348499" y="0"/>
                    <a:pt x="4291349" y="0"/>
                  </a:cubicBezTo>
                  <a:lnTo>
                    <a:pt x="158750" y="0"/>
                  </a:lnTo>
                  <a:cubicBezTo>
                    <a:pt x="71120" y="0"/>
                    <a:pt x="0" y="71120"/>
                    <a:pt x="0" y="158750"/>
                  </a:cubicBezTo>
                  <a:lnTo>
                    <a:pt x="0" y="1706921"/>
                  </a:lnTo>
                  <a:cubicBezTo>
                    <a:pt x="0" y="1758991"/>
                    <a:pt x="25400" y="1804711"/>
                    <a:pt x="63500" y="1833921"/>
                  </a:cubicBezTo>
                  <a:cubicBezTo>
                    <a:pt x="91440" y="1878371"/>
                    <a:pt x="140970" y="1908851"/>
                    <a:pt x="211155" y="1908851"/>
                  </a:cubicBezTo>
                  <a:lnTo>
                    <a:pt x="4330719" y="1908851"/>
                  </a:lnTo>
                  <a:cubicBezTo>
                    <a:pt x="4418349" y="1908851"/>
                    <a:pt x="4489469" y="1837731"/>
                    <a:pt x="4489469" y="1750101"/>
                  </a:cubicBezTo>
                  <a:lnTo>
                    <a:pt x="4489469" y="203122"/>
                  </a:lnTo>
                  <a:cubicBezTo>
                    <a:pt x="4489469" y="149860"/>
                    <a:pt x="4464069" y="104140"/>
                    <a:pt x="4425969" y="74930"/>
                  </a:cubicBezTo>
                  <a:moveTo>
                    <a:pt x="12700" y="1706921"/>
                  </a:moveTo>
                  <a:lnTo>
                    <a:pt x="12700" y="158750"/>
                  </a:lnTo>
                  <a:cubicBezTo>
                    <a:pt x="12700" y="78740"/>
                    <a:pt x="78740" y="12700"/>
                    <a:pt x="158750" y="12700"/>
                  </a:cubicBezTo>
                  <a:lnTo>
                    <a:pt x="4291349" y="12700"/>
                  </a:lnTo>
                  <a:cubicBezTo>
                    <a:pt x="4371359" y="12700"/>
                    <a:pt x="4437399" y="78740"/>
                    <a:pt x="4437399" y="158750"/>
                  </a:cubicBezTo>
                  <a:lnTo>
                    <a:pt x="4437399" y="1706921"/>
                  </a:lnTo>
                  <a:cubicBezTo>
                    <a:pt x="4437399" y="1786931"/>
                    <a:pt x="4371359" y="1852971"/>
                    <a:pt x="4291349" y="1852971"/>
                  </a:cubicBezTo>
                  <a:lnTo>
                    <a:pt x="158750" y="1852971"/>
                  </a:lnTo>
                  <a:cubicBezTo>
                    <a:pt x="78740" y="1852971"/>
                    <a:pt x="12700" y="1788201"/>
                    <a:pt x="12700" y="1706921"/>
                  </a:cubicBezTo>
                </a:path>
              </a:pathLst>
            </a:custGeom>
            <a:solidFill>
              <a:srgbClr val="000000"/>
            </a:solidFill>
          </p:spPr>
          <p:txBody>
            <a:bodyPr/>
            <a:lstStyle/>
            <a:p>
              <a:endParaRPr lang="ko-KR" altLang="en-US"/>
            </a:p>
          </p:txBody>
        </p:sp>
      </p:grpSp>
      <p:grpSp>
        <p:nvGrpSpPr>
          <p:cNvPr id="6" name="Group 6"/>
          <p:cNvGrpSpPr/>
          <p:nvPr/>
        </p:nvGrpSpPr>
        <p:grpSpPr>
          <a:xfrm>
            <a:off x="7572146" y="4612975"/>
            <a:ext cx="3067508" cy="1834536"/>
            <a:chOff x="0" y="0"/>
            <a:chExt cx="949032" cy="567573"/>
          </a:xfrm>
        </p:grpSpPr>
        <p:sp>
          <p:nvSpPr>
            <p:cNvPr id="7" name="Freeform 7"/>
            <p:cNvSpPr/>
            <p:nvPr/>
          </p:nvSpPr>
          <p:spPr>
            <a:xfrm>
              <a:off x="0" y="0"/>
              <a:ext cx="949032" cy="567573"/>
            </a:xfrm>
            <a:custGeom>
              <a:avLst/>
              <a:gdLst/>
              <a:ahLst/>
              <a:cxnLst/>
              <a:rect l="l" t="t" r="r" b="b"/>
              <a:pathLst>
                <a:path w="949032" h="567573">
                  <a:moveTo>
                    <a:pt x="108769" y="0"/>
                  </a:moveTo>
                  <a:lnTo>
                    <a:pt x="840263" y="0"/>
                  </a:lnTo>
                  <a:cubicBezTo>
                    <a:pt x="900335" y="0"/>
                    <a:pt x="949032" y="48698"/>
                    <a:pt x="949032" y="108769"/>
                  </a:cubicBezTo>
                  <a:lnTo>
                    <a:pt x="949032" y="458803"/>
                  </a:lnTo>
                  <a:cubicBezTo>
                    <a:pt x="949032" y="518875"/>
                    <a:pt x="900335" y="567573"/>
                    <a:pt x="840263" y="567573"/>
                  </a:cubicBezTo>
                  <a:lnTo>
                    <a:pt x="108769" y="567573"/>
                  </a:lnTo>
                  <a:cubicBezTo>
                    <a:pt x="48698" y="567573"/>
                    <a:pt x="0" y="518875"/>
                    <a:pt x="0" y="458803"/>
                  </a:cubicBezTo>
                  <a:lnTo>
                    <a:pt x="0" y="108769"/>
                  </a:lnTo>
                  <a:cubicBezTo>
                    <a:pt x="0" y="48698"/>
                    <a:pt x="48698" y="0"/>
                    <a:pt x="108769" y="0"/>
                  </a:cubicBezTo>
                  <a:close/>
                </a:path>
              </a:pathLst>
            </a:custGeom>
            <a:solidFill>
              <a:srgbClr val="A4E473"/>
            </a:solidFill>
          </p:spPr>
          <p:txBody>
            <a:bodyPr/>
            <a:lstStyle/>
            <a:p>
              <a:endParaRPr lang="ko-KR" altLang="en-US"/>
            </a:p>
          </p:txBody>
        </p:sp>
        <p:sp>
          <p:nvSpPr>
            <p:cNvPr id="8" name="TextBox 8"/>
            <p:cNvSpPr txBox="1"/>
            <p:nvPr/>
          </p:nvSpPr>
          <p:spPr>
            <a:xfrm>
              <a:off x="0" y="-123825"/>
              <a:ext cx="812800" cy="936625"/>
            </a:xfrm>
            <a:prstGeom prst="rect">
              <a:avLst/>
            </a:prstGeom>
          </p:spPr>
          <p:txBody>
            <a:bodyPr lIns="254000" tIns="254000" rIns="254000" bIns="254000" rtlCol="0" anchor="ctr"/>
            <a:lstStyle/>
            <a:p>
              <a:pPr algn="ctr">
                <a:lnSpc>
                  <a:spcPts val="4059"/>
                </a:lnSpc>
              </a:pPr>
              <a:r>
                <a:rPr lang="en-US" sz="2899">
                  <a:solidFill>
                    <a:srgbClr val="000000"/>
                  </a:solidFill>
                  <a:latin typeface="Gothic A1 Bold"/>
                </a:rPr>
                <a:t>Keypoint data</a:t>
              </a:r>
            </a:p>
            <a:p>
              <a:pPr algn="ctr">
                <a:lnSpc>
                  <a:spcPts val="4059"/>
                </a:lnSpc>
              </a:pPr>
              <a:r>
                <a:rPr lang="en-US" sz="2899">
                  <a:solidFill>
                    <a:srgbClr val="000000"/>
                  </a:solidFill>
                  <a:latin typeface="Gothic A1 Bold"/>
                </a:rPr>
                <a:t>processing</a:t>
              </a:r>
            </a:p>
          </p:txBody>
        </p:sp>
      </p:grpSp>
      <p:grpSp>
        <p:nvGrpSpPr>
          <p:cNvPr id="9" name="Group 9"/>
          <p:cNvGrpSpPr/>
          <p:nvPr/>
        </p:nvGrpSpPr>
        <p:grpSpPr>
          <a:xfrm>
            <a:off x="2682341" y="4413435"/>
            <a:ext cx="3333320" cy="2233615"/>
            <a:chOff x="0" y="0"/>
            <a:chExt cx="814058" cy="545490"/>
          </a:xfrm>
        </p:grpSpPr>
        <p:sp>
          <p:nvSpPr>
            <p:cNvPr id="10" name="Freeform 10"/>
            <p:cNvSpPr/>
            <p:nvPr/>
          </p:nvSpPr>
          <p:spPr>
            <a:xfrm>
              <a:off x="0" y="0"/>
              <a:ext cx="814058" cy="545490"/>
            </a:xfrm>
            <a:custGeom>
              <a:avLst/>
              <a:gdLst/>
              <a:ahLst/>
              <a:cxnLst/>
              <a:rect l="l" t="t" r="r" b="b"/>
              <a:pathLst>
                <a:path w="814058" h="545490">
                  <a:moveTo>
                    <a:pt x="126804" y="0"/>
                  </a:moveTo>
                  <a:lnTo>
                    <a:pt x="687254" y="0"/>
                  </a:lnTo>
                  <a:cubicBezTo>
                    <a:pt x="757286" y="0"/>
                    <a:pt x="814058" y="56772"/>
                    <a:pt x="814058" y="126804"/>
                  </a:cubicBezTo>
                  <a:lnTo>
                    <a:pt x="814058" y="418686"/>
                  </a:lnTo>
                  <a:cubicBezTo>
                    <a:pt x="814058" y="452316"/>
                    <a:pt x="800698" y="484569"/>
                    <a:pt x="776918" y="508350"/>
                  </a:cubicBezTo>
                  <a:cubicBezTo>
                    <a:pt x="753137" y="532130"/>
                    <a:pt x="720884" y="545490"/>
                    <a:pt x="687254" y="545490"/>
                  </a:cubicBezTo>
                  <a:lnTo>
                    <a:pt x="126804" y="545490"/>
                  </a:lnTo>
                  <a:cubicBezTo>
                    <a:pt x="56772" y="545490"/>
                    <a:pt x="0" y="488718"/>
                    <a:pt x="0" y="418686"/>
                  </a:cubicBezTo>
                  <a:lnTo>
                    <a:pt x="0" y="126804"/>
                  </a:lnTo>
                  <a:cubicBezTo>
                    <a:pt x="0" y="56772"/>
                    <a:pt x="56772" y="0"/>
                    <a:pt x="126804" y="0"/>
                  </a:cubicBezTo>
                  <a:close/>
                </a:path>
              </a:pathLst>
            </a:custGeom>
            <a:solidFill>
              <a:srgbClr val="A4E473"/>
            </a:solidFill>
          </p:spPr>
          <p:txBody>
            <a:bodyPr/>
            <a:lstStyle/>
            <a:p>
              <a:endParaRPr lang="ko-KR" altLang="en-US"/>
            </a:p>
          </p:txBody>
        </p:sp>
        <p:sp>
          <p:nvSpPr>
            <p:cNvPr id="11" name="TextBox 11"/>
            <p:cNvSpPr txBox="1"/>
            <p:nvPr/>
          </p:nvSpPr>
          <p:spPr>
            <a:xfrm>
              <a:off x="0" y="-123825"/>
              <a:ext cx="812800" cy="936625"/>
            </a:xfrm>
            <a:prstGeom prst="rect">
              <a:avLst/>
            </a:prstGeom>
          </p:spPr>
          <p:txBody>
            <a:bodyPr lIns="254000" tIns="254000" rIns="254000" bIns="254000" rtlCol="0" anchor="ctr"/>
            <a:lstStyle/>
            <a:p>
              <a:pPr algn="ctr">
                <a:lnSpc>
                  <a:spcPts val="4199"/>
                </a:lnSpc>
              </a:pPr>
              <a:r>
                <a:rPr lang="en-US" sz="2999">
                  <a:solidFill>
                    <a:srgbClr val="000000"/>
                  </a:solidFill>
                  <a:latin typeface="Gothic A1 Bold"/>
                </a:rPr>
                <a:t>Pose Estimation </a:t>
              </a:r>
            </a:p>
            <a:p>
              <a:pPr algn="ctr">
                <a:lnSpc>
                  <a:spcPts val="4199"/>
                </a:lnSpc>
              </a:pPr>
              <a:r>
                <a:rPr lang="en-US" sz="2999">
                  <a:solidFill>
                    <a:srgbClr val="000000"/>
                  </a:solidFill>
                  <a:latin typeface="Gothic A1 Bold"/>
                </a:rPr>
                <a:t>with ViTPose</a:t>
              </a:r>
            </a:p>
          </p:txBody>
        </p:sp>
      </p:grpSp>
      <p:grpSp>
        <p:nvGrpSpPr>
          <p:cNvPr id="12" name="Group 12"/>
          <p:cNvGrpSpPr/>
          <p:nvPr/>
        </p:nvGrpSpPr>
        <p:grpSpPr>
          <a:xfrm>
            <a:off x="12114526" y="4456803"/>
            <a:ext cx="3505451" cy="2146880"/>
            <a:chOff x="0" y="0"/>
            <a:chExt cx="983085" cy="602081"/>
          </a:xfrm>
        </p:grpSpPr>
        <p:sp>
          <p:nvSpPr>
            <p:cNvPr id="13" name="Freeform 13"/>
            <p:cNvSpPr/>
            <p:nvPr/>
          </p:nvSpPr>
          <p:spPr>
            <a:xfrm>
              <a:off x="0" y="0"/>
              <a:ext cx="983085" cy="602081"/>
            </a:xfrm>
            <a:custGeom>
              <a:avLst/>
              <a:gdLst/>
              <a:ahLst/>
              <a:cxnLst/>
              <a:rect l="l" t="t" r="r" b="b"/>
              <a:pathLst>
                <a:path w="983085" h="602081">
                  <a:moveTo>
                    <a:pt x="491543" y="0"/>
                  </a:moveTo>
                  <a:cubicBezTo>
                    <a:pt x="220071" y="0"/>
                    <a:pt x="0" y="134780"/>
                    <a:pt x="0" y="301041"/>
                  </a:cubicBezTo>
                  <a:cubicBezTo>
                    <a:pt x="0" y="467301"/>
                    <a:pt x="220071" y="602081"/>
                    <a:pt x="491543" y="602081"/>
                  </a:cubicBezTo>
                  <a:cubicBezTo>
                    <a:pt x="763014" y="602081"/>
                    <a:pt x="983085" y="467301"/>
                    <a:pt x="983085" y="301041"/>
                  </a:cubicBezTo>
                  <a:cubicBezTo>
                    <a:pt x="983085" y="134780"/>
                    <a:pt x="763014" y="0"/>
                    <a:pt x="491543" y="0"/>
                  </a:cubicBezTo>
                </a:path>
              </a:pathLst>
            </a:custGeom>
            <a:solidFill>
              <a:srgbClr val="A4E473"/>
            </a:solidFill>
          </p:spPr>
          <p:txBody>
            <a:bodyPr/>
            <a:lstStyle/>
            <a:p>
              <a:endParaRPr lang="ko-KR" altLang="en-US"/>
            </a:p>
          </p:txBody>
        </p:sp>
        <p:sp>
          <p:nvSpPr>
            <p:cNvPr id="14" name="TextBox 14"/>
            <p:cNvSpPr txBox="1"/>
            <p:nvPr/>
          </p:nvSpPr>
          <p:spPr>
            <a:xfrm>
              <a:off x="76200" y="-47625"/>
              <a:ext cx="660400" cy="784225"/>
            </a:xfrm>
            <a:prstGeom prst="rect">
              <a:avLst/>
            </a:prstGeom>
          </p:spPr>
          <p:txBody>
            <a:bodyPr lIns="254000" tIns="254000" rIns="254000" bIns="254000" rtlCol="0" anchor="ctr"/>
            <a:lstStyle/>
            <a:p>
              <a:pPr algn="ctr">
                <a:lnSpc>
                  <a:spcPts val="4059"/>
                </a:lnSpc>
              </a:pPr>
              <a:r>
                <a:rPr lang="en-US" sz="2899">
                  <a:solidFill>
                    <a:srgbClr val="000000"/>
                  </a:solidFill>
                  <a:latin typeface="Gothic A1 Bold"/>
                </a:rPr>
                <a:t>Classification</a:t>
              </a:r>
            </a:p>
          </p:txBody>
        </p:sp>
      </p:grpSp>
      <p:grpSp>
        <p:nvGrpSpPr>
          <p:cNvPr id="15" name="Group 15"/>
          <p:cNvGrpSpPr/>
          <p:nvPr/>
        </p:nvGrpSpPr>
        <p:grpSpPr>
          <a:xfrm>
            <a:off x="2326026" y="8498194"/>
            <a:ext cx="13767373" cy="1370995"/>
            <a:chOff x="0" y="-95250"/>
            <a:chExt cx="10386304" cy="1034298"/>
          </a:xfrm>
        </p:grpSpPr>
        <p:sp>
          <p:nvSpPr>
            <p:cNvPr id="16" name="Freeform 16"/>
            <p:cNvSpPr/>
            <p:nvPr/>
          </p:nvSpPr>
          <p:spPr>
            <a:xfrm>
              <a:off x="99148" y="-17321"/>
              <a:ext cx="10287156" cy="956369"/>
            </a:xfrm>
            <a:custGeom>
              <a:avLst/>
              <a:gdLst/>
              <a:ahLst/>
              <a:cxnLst/>
              <a:rect l="l" t="t" r="r" b="b"/>
              <a:pathLst>
                <a:path w="10287156" h="956369">
                  <a:moveTo>
                    <a:pt x="17033" y="0"/>
                  </a:moveTo>
                  <a:lnTo>
                    <a:pt x="10270123" y="0"/>
                  </a:lnTo>
                  <a:cubicBezTo>
                    <a:pt x="10274640" y="0"/>
                    <a:pt x="10278973" y="1795"/>
                    <a:pt x="10282167" y="4989"/>
                  </a:cubicBezTo>
                  <a:cubicBezTo>
                    <a:pt x="10285361" y="8183"/>
                    <a:pt x="10287156" y="12515"/>
                    <a:pt x="10287156" y="17033"/>
                  </a:cubicBezTo>
                  <a:lnTo>
                    <a:pt x="10287156" y="939337"/>
                  </a:lnTo>
                  <a:cubicBezTo>
                    <a:pt x="10287156" y="943854"/>
                    <a:pt x="10285361" y="948186"/>
                    <a:pt x="10282167" y="951381"/>
                  </a:cubicBezTo>
                  <a:cubicBezTo>
                    <a:pt x="10278973" y="954575"/>
                    <a:pt x="10274640" y="956369"/>
                    <a:pt x="10270123" y="956369"/>
                  </a:cubicBezTo>
                  <a:lnTo>
                    <a:pt x="17033" y="956369"/>
                  </a:lnTo>
                  <a:cubicBezTo>
                    <a:pt x="12515" y="956369"/>
                    <a:pt x="8183" y="954575"/>
                    <a:pt x="4989" y="951381"/>
                  </a:cubicBezTo>
                  <a:cubicBezTo>
                    <a:pt x="1795" y="948186"/>
                    <a:pt x="0" y="943854"/>
                    <a:pt x="0" y="939337"/>
                  </a:cubicBezTo>
                  <a:lnTo>
                    <a:pt x="0" y="17033"/>
                  </a:lnTo>
                  <a:cubicBezTo>
                    <a:pt x="0" y="12515"/>
                    <a:pt x="1795" y="8183"/>
                    <a:pt x="4989" y="4989"/>
                  </a:cubicBezTo>
                  <a:cubicBezTo>
                    <a:pt x="8183" y="1795"/>
                    <a:pt x="12515" y="0"/>
                    <a:pt x="17033" y="0"/>
                  </a:cubicBezTo>
                  <a:close/>
                </a:path>
              </a:pathLst>
            </a:custGeom>
            <a:solidFill>
              <a:srgbClr val="FFF6EC"/>
            </a:solidFill>
            <a:ln>
              <a:noFill/>
            </a:ln>
          </p:spPr>
          <p:txBody>
            <a:bodyPr/>
            <a:lstStyle/>
            <a:p>
              <a:endParaRPr lang="ko-KR" altLang="en-US"/>
            </a:p>
          </p:txBody>
        </p:sp>
        <p:sp>
          <p:nvSpPr>
            <p:cNvPr id="17" name="TextBox 17"/>
            <p:cNvSpPr txBox="1"/>
            <p:nvPr/>
          </p:nvSpPr>
          <p:spPr>
            <a:xfrm>
              <a:off x="0" y="-95250"/>
              <a:ext cx="10287155" cy="908050"/>
            </a:xfrm>
            <a:prstGeom prst="rect">
              <a:avLst/>
            </a:prstGeom>
          </p:spPr>
          <p:txBody>
            <a:bodyPr lIns="254000" tIns="254000" rIns="254000" bIns="254000" rtlCol="0" anchor="ctr"/>
            <a:lstStyle/>
            <a:p>
              <a:pPr marL="474978" lvl="1" indent="-237489">
                <a:lnSpc>
                  <a:spcPts val="3079"/>
                </a:lnSpc>
                <a:buFont typeface="Arial"/>
                <a:buChar char="•"/>
              </a:pPr>
              <a:r>
                <a:rPr lang="en-US" sz="2199" dirty="0">
                  <a:solidFill>
                    <a:srgbClr val="000000"/>
                  </a:solidFill>
                  <a:latin typeface="Arimo" panose="020B0600000101010101" charset="0"/>
                  <a:ea typeface="Arimo" panose="020B0600000101010101" charset="0"/>
                  <a:cs typeface="Arimo" panose="020B0600000101010101" charset="0"/>
                </a:rPr>
                <a:t>Pose Estimation</a:t>
              </a:r>
            </a:p>
            <a:p>
              <a:pPr marL="474978" lvl="1" indent="-237489">
                <a:lnSpc>
                  <a:spcPts val="3079"/>
                </a:lnSpc>
                <a:buFont typeface="Arial"/>
                <a:buChar char="•"/>
              </a:pPr>
              <a:r>
                <a:rPr lang="en-US" sz="2199" dirty="0">
                  <a:solidFill>
                    <a:srgbClr val="000000"/>
                  </a:solidFill>
                  <a:latin typeface="Arimo" panose="020B0600000101010101" charset="0"/>
                  <a:ea typeface="Arimo" panose="020B0600000101010101" charset="0"/>
                  <a:cs typeface="Arimo" panose="020B0600000101010101" charset="0"/>
                </a:rPr>
                <a:t>Classification</a:t>
              </a:r>
            </a:p>
          </p:txBody>
        </p:sp>
      </p:grpSp>
      <p:grpSp>
        <p:nvGrpSpPr>
          <p:cNvPr id="18" name="Group 18"/>
          <p:cNvGrpSpPr/>
          <p:nvPr/>
        </p:nvGrpSpPr>
        <p:grpSpPr>
          <a:xfrm>
            <a:off x="6259199" y="4960017"/>
            <a:ext cx="1151022" cy="1151022"/>
            <a:chOff x="0" y="0"/>
            <a:chExt cx="812800" cy="812800"/>
          </a:xfrm>
        </p:grpSpPr>
        <p:sp>
          <p:nvSpPr>
            <p:cNvPr id="19" name="Freeform 19"/>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path>
              </a:pathLst>
            </a:custGeom>
            <a:solidFill>
              <a:srgbClr val="2F91A8"/>
            </a:solidFill>
          </p:spPr>
          <p:txBody>
            <a:bodyPr/>
            <a:lstStyle/>
            <a:p>
              <a:endParaRPr lang="ko-KR" altLang="en-US"/>
            </a:p>
          </p:txBody>
        </p:sp>
        <p:sp>
          <p:nvSpPr>
            <p:cNvPr id="20" name="TextBox 20"/>
            <p:cNvSpPr txBox="1"/>
            <p:nvPr/>
          </p:nvSpPr>
          <p:spPr>
            <a:xfrm>
              <a:off x="0" y="117475"/>
              <a:ext cx="711200" cy="492125"/>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1028700" y="1021080"/>
            <a:ext cx="7527012" cy="1349378"/>
          </a:xfrm>
          <a:prstGeom prst="rect">
            <a:avLst/>
          </a:prstGeom>
        </p:spPr>
        <p:txBody>
          <a:bodyPr lIns="0" tIns="0" rIns="0" bIns="0" rtlCol="0" anchor="t">
            <a:spAutoFit/>
          </a:bodyPr>
          <a:lstStyle/>
          <a:p>
            <a:pPr>
              <a:lnSpc>
                <a:spcPts val="10000"/>
              </a:lnSpc>
            </a:pPr>
            <a:r>
              <a:rPr lang="en-US" sz="10000">
                <a:solidFill>
                  <a:srgbClr val="FFF6EC"/>
                </a:solidFill>
                <a:ea typeface="210 옥탑방"/>
              </a:rPr>
              <a:t>진행 pipeline</a:t>
            </a:r>
          </a:p>
        </p:txBody>
      </p:sp>
      <p:grpSp>
        <p:nvGrpSpPr>
          <p:cNvPr id="22" name="Group 22"/>
          <p:cNvGrpSpPr/>
          <p:nvPr/>
        </p:nvGrpSpPr>
        <p:grpSpPr>
          <a:xfrm>
            <a:off x="10801579" y="4960017"/>
            <a:ext cx="1151022" cy="1151022"/>
            <a:chOff x="0" y="0"/>
            <a:chExt cx="812800" cy="812800"/>
          </a:xfrm>
        </p:grpSpPr>
        <p:sp>
          <p:nvSpPr>
            <p:cNvPr id="23" name="Freeform 2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path>
              </a:pathLst>
            </a:custGeom>
            <a:solidFill>
              <a:srgbClr val="2F91A8"/>
            </a:solidFill>
          </p:spPr>
          <p:txBody>
            <a:bodyPr/>
            <a:lstStyle/>
            <a:p>
              <a:endParaRPr lang="ko-KR" altLang="en-US"/>
            </a:p>
          </p:txBody>
        </p:sp>
        <p:sp>
          <p:nvSpPr>
            <p:cNvPr id="24" name="TextBox 24"/>
            <p:cNvSpPr txBox="1"/>
            <p:nvPr/>
          </p:nvSpPr>
          <p:spPr>
            <a:xfrm>
              <a:off x="0" y="117475"/>
              <a:ext cx="711200" cy="49212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Freeform 2"/>
          <p:cNvSpPr/>
          <p:nvPr/>
        </p:nvSpPr>
        <p:spPr>
          <a:xfrm rot="248700">
            <a:off x="12887478" y="3041687"/>
            <a:ext cx="6995082" cy="9594253"/>
          </a:xfrm>
          <a:custGeom>
            <a:avLst/>
            <a:gdLst/>
            <a:ahLst/>
            <a:cxnLst/>
            <a:rect l="l" t="t" r="r" b="b"/>
            <a:pathLst>
              <a:path w="6995082" h="9594253">
                <a:moveTo>
                  <a:pt x="0" y="0"/>
                </a:moveTo>
                <a:lnTo>
                  <a:pt x="6995082" y="0"/>
                </a:lnTo>
                <a:lnTo>
                  <a:pt x="6995082" y="9594253"/>
                </a:lnTo>
                <a:lnTo>
                  <a:pt x="0" y="9594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rot="248700">
            <a:off x="-2233137" y="-4335812"/>
            <a:ext cx="5618954" cy="7706795"/>
          </a:xfrm>
          <a:custGeom>
            <a:avLst/>
            <a:gdLst/>
            <a:ahLst/>
            <a:cxnLst/>
            <a:rect l="l" t="t" r="r" b="b"/>
            <a:pathLst>
              <a:path w="5618954" h="7706795">
                <a:moveTo>
                  <a:pt x="0" y="0"/>
                </a:moveTo>
                <a:lnTo>
                  <a:pt x="5618954" y="0"/>
                </a:lnTo>
                <a:lnTo>
                  <a:pt x="5618954" y="7706795"/>
                </a:lnTo>
                <a:lnTo>
                  <a:pt x="0" y="7706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a:off x="12260589" y="1619939"/>
            <a:ext cx="5777261" cy="7693756"/>
          </a:xfrm>
          <a:custGeom>
            <a:avLst/>
            <a:gdLst/>
            <a:ahLst/>
            <a:cxnLst/>
            <a:rect l="l" t="t" r="r" b="b"/>
            <a:pathLst>
              <a:path w="5777261" h="7693756">
                <a:moveTo>
                  <a:pt x="0" y="0"/>
                </a:moveTo>
                <a:lnTo>
                  <a:pt x="5777260" y="0"/>
                </a:lnTo>
                <a:lnTo>
                  <a:pt x="5777260" y="7693756"/>
                </a:lnTo>
                <a:lnTo>
                  <a:pt x="0" y="7693756"/>
                </a:lnTo>
                <a:lnTo>
                  <a:pt x="0" y="0"/>
                </a:lnTo>
                <a:close/>
              </a:path>
            </a:pathLst>
          </a:custGeom>
          <a:blipFill>
            <a:blip r:embed="rId5"/>
            <a:stretch>
              <a:fillRect/>
            </a:stretch>
          </a:blipFill>
        </p:spPr>
        <p:txBody>
          <a:bodyPr/>
          <a:lstStyle/>
          <a:p>
            <a:endParaRPr lang="ko-KR" altLang="en-US"/>
          </a:p>
        </p:txBody>
      </p:sp>
      <p:sp>
        <p:nvSpPr>
          <p:cNvPr id="5" name="Freeform 5"/>
          <p:cNvSpPr/>
          <p:nvPr/>
        </p:nvSpPr>
        <p:spPr>
          <a:xfrm>
            <a:off x="10210960" y="1270275"/>
            <a:ext cx="3080084" cy="8393083"/>
          </a:xfrm>
          <a:custGeom>
            <a:avLst/>
            <a:gdLst/>
            <a:ahLst/>
            <a:cxnLst/>
            <a:rect l="l" t="t" r="r" b="b"/>
            <a:pathLst>
              <a:path w="3080084" h="8393083">
                <a:moveTo>
                  <a:pt x="0" y="0"/>
                </a:moveTo>
                <a:lnTo>
                  <a:pt x="3080084" y="0"/>
                </a:lnTo>
                <a:lnTo>
                  <a:pt x="3080084" y="8393083"/>
                </a:lnTo>
                <a:lnTo>
                  <a:pt x="0" y="8393083"/>
                </a:lnTo>
                <a:lnTo>
                  <a:pt x="0" y="0"/>
                </a:lnTo>
                <a:close/>
              </a:path>
            </a:pathLst>
          </a:custGeom>
          <a:blipFill>
            <a:blip r:embed="rId6"/>
            <a:stretch>
              <a:fillRect l="-291448" r="-288446" b="-40347"/>
            </a:stretch>
          </a:blipFill>
        </p:spPr>
        <p:txBody>
          <a:bodyPr/>
          <a:lstStyle/>
          <a:p>
            <a:endParaRPr lang="ko-KR" altLang="en-US"/>
          </a:p>
        </p:txBody>
      </p:sp>
      <p:grpSp>
        <p:nvGrpSpPr>
          <p:cNvPr id="6" name="Group 6"/>
          <p:cNvGrpSpPr/>
          <p:nvPr/>
        </p:nvGrpSpPr>
        <p:grpSpPr>
          <a:xfrm>
            <a:off x="576340" y="3110066"/>
            <a:ext cx="9350205" cy="3474104"/>
            <a:chOff x="0" y="0"/>
            <a:chExt cx="12466940" cy="4632139"/>
          </a:xfrm>
        </p:grpSpPr>
        <p:sp>
          <p:nvSpPr>
            <p:cNvPr id="7" name="TextBox 7"/>
            <p:cNvSpPr txBox="1"/>
            <p:nvPr/>
          </p:nvSpPr>
          <p:spPr>
            <a:xfrm>
              <a:off x="0" y="171450"/>
              <a:ext cx="12466940" cy="1811449"/>
            </a:xfrm>
            <a:prstGeom prst="rect">
              <a:avLst/>
            </a:prstGeom>
          </p:spPr>
          <p:txBody>
            <a:bodyPr lIns="0" tIns="0" rIns="0" bIns="0" rtlCol="0" anchor="t">
              <a:spAutoFit/>
            </a:bodyPr>
            <a:lstStyle/>
            <a:p>
              <a:pPr>
                <a:lnSpc>
                  <a:spcPts val="9800"/>
                </a:lnSpc>
              </a:pPr>
              <a:r>
                <a:rPr lang="en-US" sz="9800">
                  <a:solidFill>
                    <a:srgbClr val="FFF6EC"/>
                  </a:solidFill>
                  <a:latin typeface="210 옥탑방"/>
                </a:rPr>
                <a:t>Keypoint 검출</a:t>
              </a:r>
            </a:p>
          </p:txBody>
        </p:sp>
        <p:sp>
          <p:nvSpPr>
            <p:cNvPr id="8" name="TextBox 8"/>
            <p:cNvSpPr txBox="1"/>
            <p:nvPr/>
          </p:nvSpPr>
          <p:spPr>
            <a:xfrm>
              <a:off x="0" y="2307193"/>
              <a:ext cx="12466940" cy="2324947"/>
            </a:xfrm>
            <a:prstGeom prst="rect">
              <a:avLst/>
            </a:prstGeom>
          </p:spPr>
          <p:txBody>
            <a:bodyPr lIns="0" tIns="0" rIns="0" bIns="0" rtlCol="0" anchor="t">
              <a:spAutoFit/>
            </a:bodyPr>
            <a:lstStyle/>
            <a:p>
              <a:pPr marL="723266" lvl="1" indent="-361633">
                <a:lnSpc>
                  <a:spcPts val="4690"/>
                </a:lnSpc>
                <a:buFont typeface="Arial"/>
                <a:buChar char="•"/>
              </a:pPr>
              <a:r>
                <a:rPr lang="en-US" sz="3350" dirty="0">
                  <a:solidFill>
                    <a:srgbClr val="FFF6EC"/>
                  </a:solidFill>
                  <a:latin typeface="Arimo" panose="020B0600000101010101" charset="0"/>
                  <a:ea typeface="Arimo" panose="020B0600000101010101" charset="0"/>
                  <a:cs typeface="Arimo" panose="020B0600000101010101" charset="0"/>
                </a:rPr>
                <a:t>pre-train 된 </a:t>
              </a:r>
              <a:r>
                <a:rPr lang="en-US" sz="3350" dirty="0" err="1">
                  <a:solidFill>
                    <a:srgbClr val="FFF6EC"/>
                  </a:solidFill>
                  <a:latin typeface="Arimo" panose="020B0600000101010101" charset="0"/>
                  <a:ea typeface="Arimo" panose="020B0600000101010101" charset="0"/>
                  <a:cs typeface="Arimo" panose="020B0600000101010101" charset="0"/>
                </a:rPr>
                <a:t>ViTPose</a:t>
              </a:r>
              <a:r>
                <a:rPr lang="en-US" sz="3350" dirty="0">
                  <a:solidFill>
                    <a:srgbClr val="FFF6EC"/>
                  </a:solidFill>
                  <a:latin typeface="Arimo" panose="020B0600000101010101" charset="0"/>
                  <a:ea typeface="Arimo" panose="020B0600000101010101" charset="0"/>
                  <a:cs typeface="Arimo" panose="020B0600000101010101" charset="0"/>
                </a:rPr>
                <a:t> </a:t>
              </a:r>
              <a:r>
                <a:rPr lang="en-US" sz="3350" dirty="0" err="1">
                  <a:solidFill>
                    <a:srgbClr val="FFF6EC"/>
                  </a:solidFill>
                  <a:latin typeface="Arimo" panose="020B0600000101010101" charset="0"/>
                  <a:ea typeface="Arimo" panose="020B0600000101010101" charset="0"/>
                  <a:cs typeface="Arimo" panose="020B0600000101010101" charset="0"/>
                </a:rPr>
                <a:t>모델</a:t>
              </a:r>
              <a:r>
                <a:rPr lang="en-US" sz="3350" dirty="0">
                  <a:solidFill>
                    <a:srgbClr val="FFF6EC"/>
                  </a:solidFill>
                  <a:latin typeface="Arimo" panose="020B0600000101010101" charset="0"/>
                  <a:ea typeface="Arimo" panose="020B0600000101010101" charset="0"/>
                  <a:cs typeface="Arimo" panose="020B0600000101010101" charset="0"/>
                </a:rPr>
                <a:t> </a:t>
              </a:r>
              <a:r>
                <a:rPr lang="en-US" sz="3350" dirty="0" err="1">
                  <a:solidFill>
                    <a:srgbClr val="FFF6EC"/>
                  </a:solidFill>
                  <a:latin typeface="Arimo" panose="020B0600000101010101" charset="0"/>
                  <a:ea typeface="Arimo" panose="020B0600000101010101" charset="0"/>
                  <a:cs typeface="Arimo" panose="020B0600000101010101" charset="0"/>
                </a:rPr>
                <a:t>사용</a:t>
              </a:r>
              <a:endParaRPr lang="en-US" sz="3350" dirty="0">
                <a:solidFill>
                  <a:srgbClr val="FFF6EC"/>
                </a:solidFill>
                <a:latin typeface="Arimo" panose="020B0600000101010101" charset="0"/>
                <a:ea typeface="Arimo" panose="020B0600000101010101" charset="0"/>
                <a:cs typeface="Arimo" panose="020B0600000101010101" charset="0"/>
              </a:endParaRPr>
            </a:p>
            <a:p>
              <a:pPr marL="723266" lvl="1" indent="-361633">
                <a:lnSpc>
                  <a:spcPts val="4690"/>
                </a:lnSpc>
                <a:buFont typeface="Arial"/>
                <a:buChar char="•"/>
              </a:pPr>
              <a:r>
                <a:rPr lang="en-US" sz="3350" dirty="0" err="1">
                  <a:solidFill>
                    <a:srgbClr val="FFF6EC"/>
                  </a:solidFill>
                  <a:latin typeface="Arimo" panose="020B0600000101010101" charset="0"/>
                  <a:ea typeface="Arimo" panose="020B0600000101010101" charset="0"/>
                  <a:cs typeface="Arimo" panose="020B0600000101010101" charset="0"/>
                </a:rPr>
                <a:t>태권도</a:t>
              </a:r>
              <a:r>
                <a:rPr lang="en-US" sz="3350" dirty="0">
                  <a:solidFill>
                    <a:srgbClr val="FFF6EC"/>
                  </a:solidFill>
                  <a:latin typeface="Arimo" panose="020B0600000101010101" charset="0"/>
                  <a:ea typeface="Arimo" panose="020B0600000101010101" charset="0"/>
                  <a:cs typeface="Arimo" panose="020B0600000101010101" charset="0"/>
                </a:rPr>
                <a:t> </a:t>
              </a:r>
              <a:r>
                <a:rPr lang="en-US" sz="3350" dirty="0" err="1">
                  <a:solidFill>
                    <a:srgbClr val="FFF6EC"/>
                  </a:solidFill>
                  <a:latin typeface="Arimo" panose="020B0600000101010101" charset="0"/>
                  <a:ea typeface="Arimo" panose="020B0600000101010101" charset="0"/>
                  <a:cs typeface="Arimo" panose="020B0600000101010101" charset="0"/>
                </a:rPr>
                <a:t>동작에</a:t>
              </a:r>
              <a:r>
                <a:rPr lang="en-US" sz="3350" dirty="0">
                  <a:solidFill>
                    <a:srgbClr val="FFF6EC"/>
                  </a:solidFill>
                  <a:latin typeface="Arimo" panose="020B0600000101010101" charset="0"/>
                  <a:ea typeface="Arimo" panose="020B0600000101010101" charset="0"/>
                  <a:cs typeface="Arimo" panose="020B0600000101010101" charset="0"/>
                </a:rPr>
                <a:t> </a:t>
              </a:r>
              <a:r>
                <a:rPr lang="en-US" sz="3350" dirty="0" err="1">
                  <a:solidFill>
                    <a:srgbClr val="FFF6EC"/>
                  </a:solidFill>
                  <a:latin typeface="Arimo" panose="020B0600000101010101" charset="0"/>
                  <a:ea typeface="Arimo" panose="020B0600000101010101" charset="0"/>
                  <a:cs typeface="Arimo" panose="020B0600000101010101" charset="0"/>
                </a:rPr>
                <a:t>대한</a:t>
              </a:r>
              <a:r>
                <a:rPr lang="en-US" sz="3350" dirty="0">
                  <a:solidFill>
                    <a:srgbClr val="FFF6EC"/>
                  </a:solidFill>
                  <a:latin typeface="Arimo" panose="020B0600000101010101" charset="0"/>
                  <a:ea typeface="Arimo" panose="020B0600000101010101" charset="0"/>
                  <a:cs typeface="Arimo" panose="020B0600000101010101" charset="0"/>
                </a:rPr>
                <a:t> fine tuning </a:t>
              </a:r>
              <a:r>
                <a:rPr lang="en-US" sz="3350" dirty="0" err="1">
                  <a:solidFill>
                    <a:srgbClr val="FFF6EC"/>
                  </a:solidFill>
                  <a:latin typeface="Arimo" panose="020B0600000101010101" charset="0"/>
                  <a:ea typeface="Arimo" panose="020B0600000101010101" charset="0"/>
                  <a:cs typeface="Arimo" panose="020B0600000101010101" charset="0"/>
                </a:rPr>
                <a:t>없이도</a:t>
              </a:r>
              <a:r>
                <a:rPr lang="en-US" sz="3350" dirty="0">
                  <a:solidFill>
                    <a:srgbClr val="FFF6EC"/>
                  </a:solidFill>
                  <a:latin typeface="Arimo" panose="020B0600000101010101" charset="0"/>
                  <a:ea typeface="Arimo" panose="020B0600000101010101" charset="0"/>
                  <a:cs typeface="Arimo" panose="020B0600000101010101" charset="0"/>
                </a:rPr>
                <a:t> 잘 </a:t>
              </a:r>
              <a:r>
                <a:rPr lang="en-US" sz="3350" dirty="0" err="1">
                  <a:solidFill>
                    <a:srgbClr val="FFF6EC"/>
                  </a:solidFill>
                  <a:latin typeface="Arimo" panose="020B0600000101010101" charset="0"/>
                  <a:ea typeface="Arimo" panose="020B0600000101010101" charset="0"/>
                  <a:cs typeface="Arimo" panose="020B0600000101010101" charset="0"/>
                </a:rPr>
                <a:t>작동</a:t>
              </a:r>
              <a:endParaRPr lang="en-US" sz="3350" dirty="0">
                <a:solidFill>
                  <a:srgbClr val="FFF6EC"/>
                </a:solidFill>
                <a:latin typeface="Arimo" panose="020B0600000101010101" charset="0"/>
                <a:ea typeface="Arimo" panose="020B0600000101010101" charset="0"/>
                <a:cs typeface="Arimo" panose="020B0600000101010101" charset="0"/>
              </a:endParaRPr>
            </a:p>
            <a:p>
              <a:pPr marL="723266" lvl="1" indent="-361633">
                <a:lnSpc>
                  <a:spcPts val="4690"/>
                </a:lnSpc>
                <a:buFont typeface="Arial"/>
                <a:buChar char="•"/>
              </a:pPr>
              <a:r>
                <a:rPr lang="en-US" sz="3350" dirty="0">
                  <a:solidFill>
                    <a:srgbClr val="FFF6EC"/>
                  </a:solidFill>
                  <a:latin typeface="Arimo" panose="020B0600000101010101" charset="0"/>
                  <a:ea typeface="Arimo" panose="020B0600000101010101" charset="0"/>
                  <a:cs typeface="Arimo" panose="020B0600000101010101" charset="0"/>
                </a:rPr>
                <a:t>총 25개 </a:t>
              </a:r>
              <a:r>
                <a:rPr lang="en-US" sz="3350" dirty="0" err="1">
                  <a:solidFill>
                    <a:srgbClr val="FFF6EC"/>
                  </a:solidFill>
                  <a:latin typeface="Arimo" panose="020B0600000101010101" charset="0"/>
                  <a:ea typeface="Arimo" panose="020B0600000101010101" charset="0"/>
                  <a:cs typeface="Arimo" panose="020B0600000101010101" charset="0"/>
                </a:rPr>
                <a:t>keypoint에</a:t>
              </a:r>
              <a:r>
                <a:rPr lang="en-US" sz="3350" dirty="0">
                  <a:solidFill>
                    <a:srgbClr val="FFF6EC"/>
                  </a:solidFill>
                  <a:latin typeface="Arimo" panose="020B0600000101010101" charset="0"/>
                  <a:ea typeface="Arimo" panose="020B0600000101010101" charset="0"/>
                  <a:cs typeface="Arimo" panose="020B0600000101010101" charset="0"/>
                </a:rPr>
                <a:t> </a:t>
              </a:r>
              <a:r>
                <a:rPr lang="en-US" sz="3350" dirty="0" err="1">
                  <a:solidFill>
                    <a:srgbClr val="FFF6EC"/>
                  </a:solidFill>
                  <a:latin typeface="Arimo" panose="020B0600000101010101" charset="0"/>
                  <a:ea typeface="Arimo" panose="020B0600000101010101" charset="0"/>
                  <a:cs typeface="Arimo" panose="020B0600000101010101" charset="0"/>
                </a:rPr>
                <a:t>대한</a:t>
              </a:r>
              <a:r>
                <a:rPr lang="en-US" sz="3350" dirty="0">
                  <a:solidFill>
                    <a:srgbClr val="FFF6EC"/>
                  </a:solidFill>
                  <a:latin typeface="Arimo" panose="020B0600000101010101" charset="0"/>
                  <a:ea typeface="Arimo" panose="020B0600000101010101" charset="0"/>
                  <a:cs typeface="Arimo" panose="020B0600000101010101" charset="0"/>
                </a:rPr>
                <a:t> (</a:t>
              </a:r>
              <a:r>
                <a:rPr lang="en-US" sz="3350" dirty="0" err="1">
                  <a:solidFill>
                    <a:srgbClr val="FFF6EC"/>
                  </a:solidFill>
                  <a:latin typeface="Arimo" panose="020B0600000101010101" charset="0"/>
                  <a:ea typeface="Arimo" panose="020B0600000101010101" charset="0"/>
                  <a:cs typeface="Arimo" panose="020B0600000101010101" charset="0"/>
                </a:rPr>
                <a:t>y,x</a:t>
              </a:r>
              <a:r>
                <a:rPr lang="en-US" sz="3350" dirty="0">
                  <a:solidFill>
                    <a:srgbClr val="FFF6EC"/>
                  </a:solidFill>
                  <a:latin typeface="Arimo" panose="020B0600000101010101" charset="0"/>
                  <a:ea typeface="Arimo" panose="020B0600000101010101" charset="0"/>
                  <a:cs typeface="Arimo" panose="020B0600000101010101" charset="0"/>
                </a:rPr>
                <a:t>)</a:t>
              </a:r>
              <a:r>
                <a:rPr lang="en-US" sz="3350" dirty="0" err="1">
                  <a:solidFill>
                    <a:srgbClr val="FFF6EC"/>
                  </a:solidFill>
                  <a:latin typeface="Arimo" panose="020B0600000101010101" charset="0"/>
                  <a:ea typeface="Arimo" panose="020B0600000101010101" charset="0"/>
                  <a:cs typeface="Arimo" panose="020B0600000101010101" charset="0"/>
                </a:rPr>
                <a:t>좌표</a:t>
              </a:r>
              <a:r>
                <a:rPr lang="en-US" sz="3350" dirty="0">
                  <a:solidFill>
                    <a:srgbClr val="FFF6EC"/>
                  </a:solidFill>
                  <a:latin typeface="Arimo" panose="020B0600000101010101" charset="0"/>
                  <a:ea typeface="Arimo" panose="020B0600000101010101" charset="0"/>
                  <a:cs typeface="Arimo" panose="020B0600000101010101" charset="0"/>
                </a:rPr>
                <a:t> </a:t>
              </a:r>
              <a:r>
                <a:rPr lang="en-US" sz="3350" dirty="0" err="1">
                  <a:solidFill>
                    <a:srgbClr val="FFF6EC"/>
                  </a:solidFill>
                  <a:latin typeface="Arimo" panose="020B0600000101010101" charset="0"/>
                  <a:ea typeface="Arimo" panose="020B0600000101010101" charset="0"/>
                  <a:cs typeface="Arimo" panose="020B0600000101010101" charset="0"/>
                </a:rPr>
                <a:t>검출</a:t>
              </a:r>
              <a:endParaRPr lang="en-US" sz="3350" dirty="0">
                <a:solidFill>
                  <a:srgbClr val="FFF6EC"/>
                </a:solidFill>
                <a:latin typeface="Arimo" panose="020B0600000101010101" charset="0"/>
                <a:ea typeface="Arimo" panose="020B0600000101010101" charset="0"/>
                <a:cs typeface="Arimo" panose="020B0600000101010101"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4E473"/>
        </a:solidFill>
        <a:effectLst/>
      </p:bgPr>
    </p:bg>
    <p:spTree>
      <p:nvGrpSpPr>
        <p:cNvPr id="1" name=""/>
        <p:cNvGrpSpPr/>
        <p:nvPr/>
      </p:nvGrpSpPr>
      <p:grpSpPr>
        <a:xfrm>
          <a:off x="0" y="0"/>
          <a:ext cx="0" cy="0"/>
          <a:chOff x="0" y="0"/>
          <a:chExt cx="0" cy="0"/>
        </a:xfrm>
      </p:grpSpPr>
      <p:sp>
        <p:nvSpPr>
          <p:cNvPr id="2" name="Freeform 2"/>
          <p:cNvSpPr/>
          <p:nvPr/>
        </p:nvSpPr>
        <p:spPr>
          <a:xfrm rot="2523425">
            <a:off x="13756657" y="4428509"/>
            <a:ext cx="6839162" cy="7692309"/>
          </a:xfrm>
          <a:custGeom>
            <a:avLst/>
            <a:gdLst/>
            <a:ahLst/>
            <a:cxnLst/>
            <a:rect l="l" t="t" r="r" b="b"/>
            <a:pathLst>
              <a:path w="6839162" h="7692309">
                <a:moveTo>
                  <a:pt x="0" y="0"/>
                </a:moveTo>
                <a:lnTo>
                  <a:pt x="6839162" y="0"/>
                </a:lnTo>
                <a:lnTo>
                  <a:pt x="6839162" y="7692310"/>
                </a:lnTo>
                <a:lnTo>
                  <a:pt x="0" y="76923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rot="-8501372">
            <a:off x="5472729" y="-3704269"/>
            <a:ext cx="6223172" cy="7408538"/>
          </a:xfrm>
          <a:custGeom>
            <a:avLst/>
            <a:gdLst/>
            <a:ahLst/>
            <a:cxnLst/>
            <a:rect l="l" t="t" r="r" b="b"/>
            <a:pathLst>
              <a:path w="6223172" h="7408538">
                <a:moveTo>
                  <a:pt x="0" y="0"/>
                </a:moveTo>
                <a:lnTo>
                  <a:pt x="6223172" y="0"/>
                </a:lnTo>
                <a:lnTo>
                  <a:pt x="6223172" y="7408538"/>
                </a:lnTo>
                <a:lnTo>
                  <a:pt x="0" y="74085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4" name="Group 4"/>
          <p:cNvGrpSpPr/>
          <p:nvPr/>
        </p:nvGrpSpPr>
        <p:grpSpPr>
          <a:xfrm>
            <a:off x="9551738" y="1336619"/>
            <a:ext cx="6587876" cy="7921681"/>
            <a:chOff x="0" y="0"/>
            <a:chExt cx="2168977" cy="2608116"/>
          </a:xfrm>
        </p:grpSpPr>
        <p:sp>
          <p:nvSpPr>
            <p:cNvPr id="5" name="Freeform 5"/>
            <p:cNvSpPr/>
            <p:nvPr/>
          </p:nvSpPr>
          <p:spPr>
            <a:xfrm>
              <a:off x="12700" y="12700"/>
              <a:ext cx="2104207" cy="2539536"/>
            </a:xfrm>
            <a:custGeom>
              <a:avLst/>
              <a:gdLst/>
              <a:ahLst/>
              <a:cxnLst/>
              <a:rect l="l" t="t" r="r" b="b"/>
              <a:pathLst>
                <a:path w="2104207" h="2539536">
                  <a:moveTo>
                    <a:pt x="146050" y="2539536"/>
                  </a:moveTo>
                  <a:lnTo>
                    <a:pt x="1958157" y="2539536"/>
                  </a:lnTo>
                  <a:cubicBezTo>
                    <a:pt x="2038167" y="2539536"/>
                    <a:pt x="2104207" y="2473496"/>
                    <a:pt x="2104207" y="2393486"/>
                  </a:cubicBezTo>
                  <a:lnTo>
                    <a:pt x="2104207" y="146050"/>
                  </a:lnTo>
                  <a:cubicBezTo>
                    <a:pt x="2104207" y="66040"/>
                    <a:pt x="2038167" y="0"/>
                    <a:pt x="1958157" y="0"/>
                  </a:cubicBezTo>
                  <a:lnTo>
                    <a:pt x="146050" y="0"/>
                  </a:lnTo>
                  <a:cubicBezTo>
                    <a:pt x="66040" y="0"/>
                    <a:pt x="0" y="66040"/>
                    <a:pt x="0" y="146050"/>
                  </a:cubicBezTo>
                  <a:lnTo>
                    <a:pt x="0" y="2393486"/>
                  </a:lnTo>
                  <a:cubicBezTo>
                    <a:pt x="0" y="2474766"/>
                    <a:pt x="66040" y="2539536"/>
                    <a:pt x="146050" y="2539536"/>
                  </a:cubicBezTo>
                </a:path>
              </a:pathLst>
            </a:custGeom>
            <a:solidFill>
              <a:srgbClr val="FFF6EC"/>
            </a:solidFill>
          </p:spPr>
          <p:txBody>
            <a:bodyPr/>
            <a:lstStyle/>
            <a:p>
              <a:endParaRPr lang="ko-KR" altLang="en-US"/>
            </a:p>
          </p:txBody>
        </p:sp>
        <p:sp>
          <p:nvSpPr>
            <p:cNvPr id="6" name="Freeform 6"/>
            <p:cNvSpPr/>
            <p:nvPr/>
          </p:nvSpPr>
          <p:spPr>
            <a:xfrm>
              <a:off x="0" y="0"/>
              <a:ext cx="2168977" cy="2608116"/>
            </a:xfrm>
            <a:custGeom>
              <a:avLst/>
              <a:gdLst/>
              <a:ahLst/>
              <a:cxnLst/>
              <a:rect l="l" t="t" r="r" b="b"/>
              <a:pathLst>
                <a:path w="2168977" h="2608116">
                  <a:moveTo>
                    <a:pt x="2105477" y="74930"/>
                  </a:moveTo>
                  <a:cubicBezTo>
                    <a:pt x="2077537" y="30480"/>
                    <a:pt x="2028007" y="0"/>
                    <a:pt x="1970857" y="0"/>
                  </a:cubicBezTo>
                  <a:lnTo>
                    <a:pt x="158750" y="0"/>
                  </a:lnTo>
                  <a:cubicBezTo>
                    <a:pt x="71120" y="0"/>
                    <a:pt x="0" y="71120"/>
                    <a:pt x="0" y="158750"/>
                  </a:cubicBezTo>
                  <a:lnTo>
                    <a:pt x="0" y="2406186"/>
                  </a:lnTo>
                  <a:cubicBezTo>
                    <a:pt x="0" y="2458256"/>
                    <a:pt x="25400" y="2503976"/>
                    <a:pt x="63500" y="2533186"/>
                  </a:cubicBezTo>
                  <a:cubicBezTo>
                    <a:pt x="91440" y="2577636"/>
                    <a:pt x="140970" y="2608116"/>
                    <a:pt x="200407" y="2608116"/>
                  </a:cubicBezTo>
                  <a:lnTo>
                    <a:pt x="2010227" y="2608116"/>
                  </a:lnTo>
                  <a:cubicBezTo>
                    <a:pt x="2097857" y="2608116"/>
                    <a:pt x="2168977" y="2536996"/>
                    <a:pt x="2168977" y="2449366"/>
                  </a:cubicBezTo>
                  <a:lnTo>
                    <a:pt x="2168977" y="206748"/>
                  </a:lnTo>
                  <a:cubicBezTo>
                    <a:pt x="2168977" y="149860"/>
                    <a:pt x="2143577" y="104140"/>
                    <a:pt x="2105477" y="74930"/>
                  </a:cubicBezTo>
                  <a:moveTo>
                    <a:pt x="12700" y="2406186"/>
                  </a:moveTo>
                  <a:lnTo>
                    <a:pt x="12700" y="158750"/>
                  </a:lnTo>
                  <a:cubicBezTo>
                    <a:pt x="12700" y="78740"/>
                    <a:pt x="78740" y="12700"/>
                    <a:pt x="158750" y="12700"/>
                  </a:cubicBezTo>
                  <a:lnTo>
                    <a:pt x="1970857" y="12700"/>
                  </a:lnTo>
                  <a:cubicBezTo>
                    <a:pt x="2050867" y="12700"/>
                    <a:pt x="2116907" y="78740"/>
                    <a:pt x="2116907" y="158750"/>
                  </a:cubicBezTo>
                  <a:lnTo>
                    <a:pt x="2116907" y="2406186"/>
                  </a:lnTo>
                  <a:cubicBezTo>
                    <a:pt x="2116907" y="2486196"/>
                    <a:pt x="2050867" y="2552236"/>
                    <a:pt x="1970857" y="2552236"/>
                  </a:cubicBezTo>
                  <a:lnTo>
                    <a:pt x="158750" y="2552236"/>
                  </a:lnTo>
                  <a:cubicBezTo>
                    <a:pt x="78740" y="2552236"/>
                    <a:pt x="12700" y="2487466"/>
                    <a:pt x="12700" y="2406186"/>
                  </a:cubicBezTo>
                </a:path>
              </a:pathLst>
            </a:custGeom>
            <a:solidFill>
              <a:srgbClr val="000000"/>
            </a:solidFill>
          </p:spPr>
          <p:txBody>
            <a:bodyPr/>
            <a:lstStyle/>
            <a:p>
              <a:endParaRPr lang="ko-KR" altLang="en-US"/>
            </a:p>
          </p:txBody>
        </p:sp>
      </p:grpSp>
      <p:sp>
        <p:nvSpPr>
          <p:cNvPr id="7" name="Freeform 7"/>
          <p:cNvSpPr/>
          <p:nvPr/>
        </p:nvSpPr>
        <p:spPr>
          <a:xfrm>
            <a:off x="1028700" y="1028700"/>
            <a:ext cx="615839" cy="615839"/>
          </a:xfrm>
          <a:custGeom>
            <a:avLst/>
            <a:gdLst/>
            <a:ahLst/>
            <a:cxnLst/>
            <a:rect l="l" t="t" r="r" b="b"/>
            <a:pathLst>
              <a:path w="615839" h="615839">
                <a:moveTo>
                  <a:pt x="0" y="0"/>
                </a:moveTo>
                <a:lnTo>
                  <a:pt x="615839" y="0"/>
                </a:lnTo>
                <a:lnTo>
                  <a:pt x="615839" y="615839"/>
                </a:lnTo>
                <a:lnTo>
                  <a:pt x="0" y="6158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8" name="Freeform 8"/>
          <p:cNvSpPr/>
          <p:nvPr/>
        </p:nvSpPr>
        <p:spPr>
          <a:xfrm>
            <a:off x="286878" y="6497790"/>
            <a:ext cx="9139865" cy="2371820"/>
          </a:xfrm>
          <a:custGeom>
            <a:avLst/>
            <a:gdLst/>
            <a:ahLst/>
            <a:cxnLst/>
            <a:rect l="l" t="t" r="r" b="b"/>
            <a:pathLst>
              <a:path w="9139865" h="2371820">
                <a:moveTo>
                  <a:pt x="0" y="0"/>
                </a:moveTo>
                <a:lnTo>
                  <a:pt x="9139865" y="0"/>
                </a:lnTo>
                <a:lnTo>
                  <a:pt x="9139865" y="2371820"/>
                </a:lnTo>
                <a:lnTo>
                  <a:pt x="0" y="2371820"/>
                </a:lnTo>
                <a:lnTo>
                  <a:pt x="0" y="0"/>
                </a:lnTo>
                <a:close/>
              </a:path>
            </a:pathLst>
          </a:custGeom>
          <a:blipFill>
            <a:blip r:embed="rId9"/>
            <a:stretch>
              <a:fillRect l="-113278"/>
            </a:stretch>
          </a:blipFill>
        </p:spPr>
        <p:txBody>
          <a:bodyPr/>
          <a:lstStyle/>
          <a:p>
            <a:endParaRPr lang="ko-KR" altLang="en-US"/>
          </a:p>
        </p:txBody>
      </p:sp>
      <p:sp>
        <p:nvSpPr>
          <p:cNvPr id="9" name="TextBox 9"/>
          <p:cNvSpPr txBox="1"/>
          <p:nvPr/>
        </p:nvSpPr>
        <p:spPr>
          <a:xfrm>
            <a:off x="1662479" y="4264925"/>
            <a:ext cx="6388663" cy="1409700"/>
          </a:xfrm>
          <a:prstGeom prst="rect">
            <a:avLst/>
          </a:prstGeom>
        </p:spPr>
        <p:txBody>
          <a:bodyPr lIns="0" tIns="0" rIns="0" bIns="0" rtlCol="0" anchor="t">
            <a:spAutoFit/>
          </a:bodyPr>
          <a:lstStyle/>
          <a:p>
            <a:pPr>
              <a:lnSpc>
                <a:spcPts val="10500"/>
              </a:lnSpc>
            </a:pPr>
            <a:r>
              <a:rPr lang="en-US" sz="10500">
                <a:solidFill>
                  <a:srgbClr val="000000"/>
                </a:solidFill>
                <a:ea typeface="210 옥탑방"/>
              </a:rPr>
              <a:t>데이터 처리</a:t>
            </a:r>
          </a:p>
        </p:txBody>
      </p:sp>
      <p:sp>
        <p:nvSpPr>
          <p:cNvPr id="10" name="TextBox 10"/>
          <p:cNvSpPr txBox="1"/>
          <p:nvPr/>
        </p:nvSpPr>
        <p:spPr>
          <a:xfrm>
            <a:off x="10075151" y="2179901"/>
            <a:ext cx="5133312" cy="649024"/>
          </a:xfrm>
          <a:prstGeom prst="rect">
            <a:avLst/>
          </a:prstGeom>
        </p:spPr>
        <p:txBody>
          <a:bodyPr lIns="0" tIns="0" rIns="0" bIns="0" rtlCol="0" anchor="t">
            <a:spAutoFit/>
          </a:bodyPr>
          <a:lstStyle/>
          <a:p>
            <a:pPr>
              <a:lnSpc>
                <a:spcPts val="5459"/>
              </a:lnSpc>
            </a:pPr>
            <a:r>
              <a:rPr lang="en-US" sz="3899" dirty="0" err="1">
                <a:solidFill>
                  <a:srgbClr val="000000"/>
                </a:solidFill>
                <a:latin typeface="210 옥탑방" panose="020B0600000101010101" charset="-127"/>
                <a:ea typeface="210 옥탑방" panose="020B0600000101010101" charset="-127"/>
              </a:rPr>
              <a:t>데이터</a:t>
            </a:r>
            <a:r>
              <a:rPr lang="en-US" sz="3899" dirty="0">
                <a:solidFill>
                  <a:srgbClr val="000000"/>
                </a:solidFill>
                <a:latin typeface="210 옥탑방" panose="020B0600000101010101" charset="-127"/>
                <a:ea typeface="210 옥탑방" panose="020B0600000101010101" charset="-127"/>
              </a:rPr>
              <a:t> </a:t>
            </a:r>
            <a:r>
              <a:rPr lang="en-US" sz="3899" dirty="0" err="1">
                <a:solidFill>
                  <a:srgbClr val="000000"/>
                </a:solidFill>
                <a:latin typeface="210 옥탑방" panose="020B0600000101010101" charset="-127"/>
                <a:ea typeface="210 옥탑방" panose="020B0600000101010101" charset="-127"/>
              </a:rPr>
              <a:t>증강</a:t>
            </a:r>
            <a:endParaRPr lang="en-US" sz="3899" dirty="0">
              <a:solidFill>
                <a:srgbClr val="000000"/>
              </a:solidFill>
              <a:latin typeface="210 옥탑방" panose="020B0600000101010101" charset="-127"/>
              <a:ea typeface="210 옥탑방" panose="020B0600000101010101" charset="-127"/>
            </a:endParaRPr>
          </a:p>
        </p:txBody>
      </p:sp>
      <p:sp>
        <p:nvSpPr>
          <p:cNvPr id="11" name="TextBox 11"/>
          <p:cNvSpPr txBox="1"/>
          <p:nvPr/>
        </p:nvSpPr>
        <p:spPr>
          <a:xfrm>
            <a:off x="10075151" y="3192848"/>
            <a:ext cx="5133312" cy="788670"/>
          </a:xfrm>
          <a:prstGeom prst="rect">
            <a:avLst/>
          </a:prstGeom>
        </p:spPr>
        <p:txBody>
          <a:bodyPr lIns="0" tIns="0" rIns="0" bIns="0" rtlCol="0" anchor="t">
            <a:spAutoFit/>
          </a:bodyPr>
          <a:lstStyle/>
          <a:p>
            <a:pPr>
              <a:lnSpc>
                <a:spcPts val="3120"/>
              </a:lnSpc>
            </a:pPr>
            <a:r>
              <a:rPr lang="en-US" sz="2400">
                <a:solidFill>
                  <a:srgbClr val="000000"/>
                </a:solidFill>
                <a:latin typeface="Arimo"/>
              </a:rPr>
              <a:t>keypoint 좌표의 좌우를 Flipping 시켜</a:t>
            </a:r>
          </a:p>
          <a:p>
            <a:pPr>
              <a:lnSpc>
                <a:spcPts val="3120"/>
              </a:lnSpc>
            </a:pPr>
            <a:r>
              <a:rPr lang="en-US" sz="2400">
                <a:solidFill>
                  <a:srgbClr val="000000"/>
                </a:solidFill>
                <a:ea typeface="Arimo"/>
              </a:rPr>
              <a:t>데이터 증강</a:t>
            </a:r>
          </a:p>
        </p:txBody>
      </p:sp>
      <p:sp>
        <p:nvSpPr>
          <p:cNvPr id="12" name="TextBox 12"/>
          <p:cNvSpPr txBox="1"/>
          <p:nvPr/>
        </p:nvSpPr>
        <p:spPr>
          <a:xfrm>
            <a:off x="10075151" y="4485905"/>
            <a:ext cx="5133312" cy="681990"/>
          </a:xfrm>
          <a:prstGeom prst="rect">
            <a:avLst/>
          </a:prstGeom>
        </p:spPr>
        <p:txBody>
          <a:bodyPr lIns="0" tIns="0" rIns="0" bIns="0" rtlCol="0" anchor="t">
            <a:spAutoFit/>
          </a:bodyPr>
          <a:lstStyle/>
          <a:p>
            <a:pPr>
              <a:lnSpc>
                <a:spcPts val="5459"/>
              </a:lnSpc>
            </a:pPr>
            <a:r>
              <a:rPr lang="en-US" sz="3899">
                <a:solidFill>
                  <a:srgbClr val="000000"/>
                </a:solidFill>
                <a:latin typeface="Arimo Bold"/>
              </a:rPr>
              <a:t>Standardization</a:t>
            </a:r>
          </a:p>
        </p:txBody>
      </p:sp>
      <p:sp>
        <p:nvSpPr>
          <p:cNvPr id="13" name="TextBox 13"/>
          <p:cNvSpPr txBox="1"/>
          <p:nvPr/>
        </p:nvSpPr>
        <p:spPr>
          <a:xfrm>
            <a:off x="10075151" y="5501179"/>
            <a:ext cx="5133312" cy="788670"/>
          </a:xfrm>
          <a:prstGeom prst="rect">
            <a:avLst/>
          </a:prstGeom>
        </p:spPr>
        <p:txBody>
          <a:bodyPr lIns="0" tIns="0" rIns="0" bIns="0" rtlCol="0" anchor="t">
            <a:spAutoFit/>
          </a:bodyPr>
          <a:lstStyle/>
          <a:p>
            <a:pPr>
              <a:lnSpc>
                <a:spcPts val="3120"/>
              </a:lnSpc>
            </a:pPr>
            <a:r>
              <a:rPr lang="en-US" sz="2400">
                <a:solidFill>
                  <a:srgbClr val="000000"/>
                </a:solidFill>
                <a:ea typeface="Arimo"/>
              </a:rPr>
              <a:t>각 sample의 x,y 좌표를 평균과  </a:t>
            </a:r>
          </a:p>
          <a:p>
            <a:pPr>
              <a:lnSpc>
                <a:spcPts val="3120"/>
              </a:lnSpc>
            </a:pPr>
            <a:r>
              <a:rPr lang="en-US" sz="2400">
                <a:solidFill>
                  <a:srgbClr val="000000"/>
                </a:solidFill>
                <a:ea typeface="Arimo"/>
              </a:rPr>
              <a:t>표준편차로 standardization</a:t>
            </a:r>
          </a:p>
        </p:txBody>
      </p:sp>
      <p:sp>
        <p:nvSpPr>
          <p:cNvPr id="14" name="TextBox 14"/>
          <p:cNvSpPr txBox="1"/>
          <p:nvPr/>
        </p:nvSpPr>
        <p:spPr>
          <a:xfrm>
            <a:off x="10075151" y="7176335"/>
            <a:ext cx="5133312" cy="507365"/>
          </a:xfrm>
          <a:prstGeom prst="rect">
            <a:avLst/>
          </a:prstGeom>
        </p:spPr>
        <p:txBody>
          <a:bodyPr lIns="0" tIns="0" rIns="0" bIns="0" rtlCol="0" anchor="t">
            <a:spAutoFit/>
          </a:bodyPr>
          <a:lstStyle/>
          <a:p>
            <a:pPr>
              <a:lnSpc>
                <a:spcPts val="4060"/>
              </a:lnSpc>
            </a:pPr>
            <a:r>
              <a:rPr lang="en-US" sz="2900">
                <a:solidFill>
                  <a:srgbClr val="000000"/>
                </a:solidFill>
                <a:latin typeface="Arimo Bold"/>
              </a:rPr>
              <a:t>-&gt; 총 6132개의 keypoint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934607"/>
          <a:ext cx="16230600" cy="7801773"/>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128088">
                <a:tc>
                  <a:txBody>
                    <a:bodyPr/>
                    <a:lstStyle/>
                    <a:p>
                      <a:pPr algn="ctr">
                        <a:lnSpc>
                          <a:spcPts val="6299"/>
                        </a:lnSpc>
                        <a:defRPr/>
                      </a:pPr>
                      <a:r>
                        <a:rPr lang="en-US" sz="4500">
                          <a:solidFill>
                            <a:srgbClr val="000000"/>
                          </a:solidFill>
                          <a:latin typeface="210 옥탑방"/>
                        </a:rPr>
                        <a:t>Random Forest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4E473"/>
                    </a:solidFill>
                  </a:tcPr>
                </a:tc>
                <a:tc>
                  <a:txBody>
                    <a:bodyPr/>
                    <a:lstStyle/>
                    <a:p>
                      <a:pPr algn="ctr">
                        <a:lnSpc>
                          <a:spcPts val="6299"/>
                        </a:lnSpc>
                        <a:defRPr/>
                      </a:pPr>
                      <a:r>
                        <a:rPr lang="en-US" sz="4500">
                          <a:solidFill>
                            <a:srgbClr val="000000"/>
                          </a:solidFill>
                          <a:latin typeface="210 옥탑방 Bold"/>
                        </a:rPr>
                        <a:t>MLP</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4E473"/>
                    </a:solidFill>
                  </a:tcPr>
                </a:tc>
                <a:tc>
                  <a:txBody>
                    <a:bodyPr/>
                    <a:lstStyle/>
                    <a:p>
                      <a:pPr algn="ctr">
                        <a:lnSpc>
                          <a:spcPts val="6299"/>
                        </a:lnSpc>
                        <a:defRPr/>
                      </a:pPr>
                      <a:r>
                        <a:rPr lang="en-US" sz="4500">
                          <a:solidFill>
                            <a:srgbClr val="000000"/>
                          </a:solidFill>
                          <a:latin typeface="210 옥탑방"/>
                        </a:rPr>
                        <a:t>MLPs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2817698">
                <a:tc>
                  <a:txBody>
                    <a:bodyPr/>
                    <a:lstStyle/>
                    <a:p>
                      <a:pPr algn="ctr">
                        <a:lnSpc>
                          <a:spcPts val="3250"/>
                        </a:lnSpc>
                        <a:defRPr/>
                      </a:pPr>
                      <a:r>
                        <a:rPr lang="en-US" sz="2500">
                          <a:solidFill>
                            <a:srgbClr val="000000"/>
                          </a:solidFill>
                          <a:latin typeface="Gothic A1 Medium"/>
                        </a:rPr>
                        <a:t>   각 좌표를 feature로 가지는</a:t>
                      </a:r>
                      <a:endParaRPr lang="en-US" sz="1100"/>
                    </a:p>
                    <a:p>
                      <a:pPr algn="ctr">
                        <a:lnSpc>
                          <a:spcPts val="3250"/>
                        </a:lnSpc>
                      </a:pPr>
                      <a:r>
                        <a:rPr lang="en-US" sz="2500">
                          <a:solidFill>
                            <a:srgbClr val="000000"/>
                          </a:solidFill>
                          <a:ea typeface="Gothic A1 Medium"/>
                        </a:rPr>
                        <a:t>정형 데이터로 취급</a:t>
                      </a:r>
                    </a:p>
                    <a:p>
                      <a:pPr algn="ctr">
                        <a:lnSpc>
                          <a:spcPts val="3250"/>
                        </a:lnSpc>
                      </a:pPr>
                      <a:endParaRPr lang="en-US" sz="2500">
                        <a:solidFill>
                          <a:srgbClr val="000000"/>
                        </a:solidFill>
                        <a:ea typeface="Gothic A1 Medium"/>
                      </a:endParaRPr>
                    </a:p>
                    <a:p>
                      <a:pPr algn="ctr">
                        <a:lnSpc>
                          <a:spcPts val="3250"/>
                        </a:lnSpc>
                      </a:pPr>
                      <a:r>
                        <a:rPr lang="en-US" sz="2500">
                          <a:solidFill>
                            <a:srgbClr val="000000"/>
                          </a:solidFill>
                          <a:latin typeface="Gothic A1 Bold"/>
                        </a:rPr>
                        <a:t>-&gt; Acc 0.96</a:t>
                      </a:r>
                    </a:p>
                  </a:txBody>
                  <a:tcPr marL="190500" marR="190500" marT="190500" marB="19050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6EC"/>
                    </a:solidFill>
                  </a:tcPr>
                </a:tc>
                <a:tc>
                  <a:txBody>
                    <a:bodyPr/>
                    <a:lstStyle/>
                    <a:p>
                      <a:pPr algn="ctr">
                        <a:lnSpc>
                          <a:spcPts val="3250"/>
                        </a:lnSpc>
                        <a:defRPr/>
                      </a:pPr>
                      <a:r>
                        <a:rPr lang="en-US" sz="2500">
                          <a:solidFill>
                            <a:srgbClr val="000000"/>
                          </a:solidFill>
                          <a:latin typeface="Gothic A1 Medium"/>
                        </a:rPr>
                        <a:t>50개의 좌표들을 flatten한</a:t>
                      </a:r>
                      <a:endParaRPr lang="en-US" sz="1100"/>
                    </a:p>
                    <a:p>
                      <a:pPr algn="ctr">
                        <a:lnSpc>
                          <a:spcPts val="3250"/>
                        </a:lnSpc>
                      </a:pPr>
                      <a:r>
                        <a:rPr lang="en-US" sz="2500">
                          <a:solidFill>
                            <a:srgbClr val="000000"/>
                          </a:solidFill>
                          <a:ea typeface="Gothic A1 Medium"/>
                        </a:rPr>
                        <a:t>데이터를 사용</a:t>
                      </a:r>
                    </a:p>
                    <a:p>
                      <a:pPr algn="ctr">
                        <a:lnSpc>
                          <a:spcPts val="3250"/>
                        </a:lnSpc>
                      </a:pPr>
                      <a:r>
                        <a:rPr lang="en-US" sz="2500">
                          <a:solidFill>
                            <a:srgbClr val="000000"/>
                          </a:solidFill>
                          <a:ea typeface="Gothic A1 Medium"/>
                        </a:rPr>
                        <a:t>한 개의 hidden layer</a:t>
                      </a:r>
                    </a:p>
                    <a:p>
                      <a:pPr algn="ctr">
                        <a:lnSpc>
                          <a:spcPts val="3250"/>
                        </a:lnSpc>
                      </a:pPr>
                      <a:endParaRPr lang="en-US" sz="2500">
                        <a:solidFill>
                          <a:srgbClr val="000000"/>
                        </a:solidFill>
                        <a:ea typeface="Gothic A1 Medium"/>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6EC"/>
                    </a:solidFill>
                  </a:tcPr>
                </a:tc>
                <a:tc>
                  <a:txBody>
                    <a:bodyPr/>
                    <a:lstStyle/>
                    <a:p>
                      <a:pPr algn="ctr">
                        <a:lnSpc>
                          <a:spcPts val="3250"/>
                        </a:lnSpc>
                        <a:defRPr/>
                      </a:pPr>
                      <a:r>
                        <a:rPr lang="en-US" sz="2500">
                          <a:solidFill>
                            <a:srgbClr val="000000"/>
                          </a:solidFill>
                          <a:latin typeface="Gothic A1 Medium"/>
                        </a:rPr>
                        <a:t>BN 등 layer 변화</a:t>
                      </a:r>
                      <a:endParaRPr lang="en-US" sz="1100"/>
                    </a:p>
                    <a:p>
                      <a:pPr algn="ctr">
                        <a:lnSpc>
                          <a:spcPts val="3250"/>
                        </a:lnSpc>
                      </a:pPr>
                      <a:r>
                        <a:rPr lang="en-US" sz="2500">
                          <a:solidFill>
                            <a:srgbClr val="000000"/>
                          </a:solidFill>
                          <a:latin typeface="Gothic A1 Medium"/>
                        </a:rPr>
                        <a:t>Lr Scheduler 등 학습 기법 사용</a:t>
                      </a:r>
                    </a:p>
                    <a:p>
                      <a:pPr algn="ctr">
                        <a:lnSpc>
                          <a:spcPts val="3250"/>
                        </a:lnSpc>
                      </a:pPr>
                      <a:endParaRPr lang="en-US" sz="2500">
                        <a:solidFill>
                          <a:srgbClr val="000000"/>
                        </a:solidFill>
                        <a:latin typeface="Gothic A1 Medium"/>
                      </a:endParaRPr>
                    </a:p>
                    <a:p>
                      <a:pPr algn="ctr">
                        <a:lnSpc>
                          <a:spcPts val="3250"/>
                        </a:lnSpc>
                      </a:pPr>
                      <a:r>
                        <a:rPr lang="en-US" sz="2500">
                          <a:solidFill>
                            <a:srgbClr val="000000"/>
                          </a:solidFill>
                          <a:latin typeface="Gothic A1 Bold"/>
                        </a:rPr>
                        <a:t>-&gt; Acc 0.94</a:t>
                      </a:r>
                    </a:p>
                  </a:txBody>
                  <a:tcPr marL="190500" marR="190500" marT="190500" marB="19050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6EC"/>
                    </a:solidFill>
                  </a:tcPr>
                </a:tc>
                <a:extLst>
                  <a:ext uri="{0D108BD9-81ED-4DB2-BD59-A6C34878D82A}">
                    <a16:rowId xmlns:a16="http://schemas.microsoft.com/office/drawing/2014/main" val="10001"/>
                  </a:ext>
                </a:extLst>
              </a:tr>
              <a:tr h="1166328">
                <a:tc>
                  <a:txBody>
                    <a:bodyPr/>
                    <a:lstStyle/>
                    <a:p>
                      <a:pPr algn="ctr">
                        <a:lnSpc>
                          <a:spcPts val="6719"/>
                        </a:lnSpc>
                        <a:defRPr/>
                      </a:pPr>
                      <a:r>
                        <a:rPr lang="en-US" sz="4799">
                          <a:solidFill>
                            <a:srgbClr val="000000"/>
                          </a:solidFill>
                          <a:latin typeface="210 옥탑방 Bold"/>
                        </a:rPr>
                        <a:t>CNN(Conv1d)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4E473"/>
                    </a:solidFill>
                  </a:tcPr>
                </a:tc>
                <a:tc>
                  <a:txBody>
                    <a:bodyPr/>
                    <a:lstStyle/>
                    <a:p>
                      <a:pPr algn="ctr">
                        <a:lnSpc>
                          <a:spcPts val="6719"/>
                        </a:lnSpc>
                        <a:defRPr/>
                      </a:pPr>
                      <a:r>
                        <a:rPr lang="en-US" sz="4799">
                          <a:solidFill>
                            <a:srgbClr val="000000"/>
                          </a:solidFill>
                          <a:latin typeface="210 옥탑방 Bold"/>
                        </a:rPr>
                        <a:t>CNN(Conv2d)</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4E473"/>
                    </a:solidFill>
                  </a:tcPr>
                </a:tc>
                <a:tc>
                  <a:txBody>
                    <a:bodyPr/>
                    <a:lstStyle/>
                    <a:p>
                      <a:pPr algn="ctr">
                        <a:lnSpc>
                          <a:spcPts val="6299"/>
                        </a:lnSpc>
                        <a:defRPr/>
                      </a:pPr>
                      <a:r>
                        <a:rPr lang="en-US" sz="4500">
                          <a:solidFill>
                            <a:srgbClr val="000000"/>
                          </a:solidFill>
                          <a:latin typeface="210 옥탑방 Bold"/>
                        </a:rPr>
                        <a:t>CNN(Pretrained)</a:t>
                      </a:r>
                      <a:endParaRPr lang="en-US" sz="1100"/>
                    </a:p>
                  </a:txBody>
                  <a:tcPr marL="190500" marR="190500" marT="190500" marB="19050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4E473"/>
                    </a:solidFill>
                  </a:tcPr>
                </a:tc>
                <a:extLst>
                  <a:ext uri="{0D108BD9-81ED-4DB2-BD59-A6C34878D82A}">
                    <a16:rowId xmlns:a16="http://schemas.microsoft.com/office/drawing/2014/main" val="10002"/>
                  </a:ext>
                </a:extLst>
              </a:tr>
              <a:tr h="2678199">
                <a:tc>
                  <a:txBody>
                    <a:bodyPr/>
                    <a:lstStyle/>
                    <a:p>
                      <a:pPr algn="ctr">
                        <a:lnSpc>
                          <a:spcPts val="3249"/>
                        </a:lnSpc>
                        <a:defRPr/>
                      </a:pPr>
                      <a:r>
                        <a:rPr lang="en-US" sz="2499">
                          <a:solidFill>
                            <a:srgbClr val="000000"/>
                          </a:solidFill>
                          <a:latin typeface="Gothic A1 Medium"/>
                        </a:rPr>
                        <a:t>(25,2) 형태의 데이터에 대해 Conv1d layer 사용</a:t>
                      </a:r>
                      <a:endParaRPr lang="en-US" sz="1100"/>
                    </a:p>
                    <a:p>
                      <a:pPr algn="ctr">
                        <a:lnSpc>
                          <a:spcPts val="3249"/>
                        </a:lnSpc>
                      </a:pPr>
                      <a:endParaRPr lang="en-US" sz="1100"/>
                    </a:p>
                    <a:p>
                      <a:pPr algn="ctr">
                        <a:lnSpc>
                          <a:spcPts val="3249"/>
                        </a:lnSpc>
                      </a:pPr>
                      <a:r>
                        <a:rPr lang="en-US" sz="2499">
                          <a:solidFill>
                            <a:srgbClr val="000000"/>
                          </a:solidFill>
                          <a:latin typeface="Gothic A1 Bold"/>
                        </a:rPr>
                        <a:t>-&gt; Acc 0.94</a:t>
                      </a:r>
                    </a:p>
                  </a:txBody>
                  <a:tcPr marL="190500" marR="190500" marT="190500" marB="19050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6EC"/>
                    </a:solidFill>
                  </a:tcPr>
                </a:tc>
                <a:tc>
                  <a:txBody>
                    <a:bodyPr/>
                    <a:lstStyle/>
                    <a:p>
                      <a:pPr algn="ctr">
                        <a:lnSpc>
                          <a:spcPts val="3249"/>
                        </a:lnSpc>
                        <a:defRPr/>
                      </a:pPr>
                      <a:r>
                        <a:rPr lang="en-US" sz="2499">
                          <a:solidFill>
                            <a:srgbClr val="000000"/>
                          </a:solidFill>
                          <a:latin typeface="Gothic A1 Medium"/>
                        </a:rPr>
                        <a:t>(25,2) 형태의 데이터에 대해 Conv2d layer 사용</a:t>
                      </a:r>
                      <a:endParaRPr lang="en-US" sz="1100"/>
                    </a:p>
                    <a:p>
                      <a:pPr algn="ctr">
                        <a:lnSpc>
                          <a:spcPts val="3249"/>
                        </a:lnSpc>
                      </a:pPr>
                      <a:endParaRPr lang="en-US" sz="1100"/>
                    </a:p>
                    <a:p>
                      <a:pPr algn="ctr">
                        <a:lnSpc>
                          <a:spcPts val="3249"/>
                        </a:lnSpc>
                      </a:pPr>
                      <a:r>
                        <a:rPr lang="en-US" sz="2499">
                          <a:solidFill>
                            <a:srgbClr val="000000"/>
                          </a:solidFill>
                          <a:latin typeface="Gothic A1 Bold"/>
                        </a:rPr>
                        <a:t>-&gt; Acc 0.95</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6EC"/>
                    </a:solidFill>
                  </a:tcPr>
                </a:tc>
                <a:tc>
                  <a:txBody>
                    <a:bodyPr/>
                    <a:lstStyle/>
                    <a:p>
                      <a:pPr algn="ctr">
                        <a:lnSpc>
                          <a:spcPts val="3249"/>
                        </a:lnSpc>
                        <a:defRPr/>
                      </a:pPr>
                      <a:r>
                        <a:rPr lang="en-US" sz="2499">
                          <a:solidFill>
                            <a:srgbClr val="000000"/>
                          </a:solidFill>
                          <a:latin typeface="Gothic A1 Medium"/>
                        </a:rPr>
                        <a:t>(25,2) 형태의 데이터에 대해 pretrained Mobilnet_v2 사용</a:t>
                      </a:r>
                      <a:endParaRPr lang="en-US" sz="1100"/>
                    </a:p>
                    <a:p>
                      <a:pPr algn="ctr">
                        <a:lnSpc>
                          <a:spcPts val="3249"/>
                        </a:lnSpc>
                      </a:pPr>
                      <a:endParaRPr lang="en-US" sz="1100"/>
                    </a:p>
                    <a:p>
                      <a:pPr algn="ctr">
                        <a:lnSpc>
                          <a:spcPts val="3249"/>
                        </a:lnSpc>
                      </a:pPr>
                      <a:r>
                        <a:rPr lang="en-US" sz="2499">
                          <a:solidFill>
                            <a:srgbClr val="000000"/>
                          </a:solidFill>
                          <a:latin typeface="Gothic A1 Bold"/>
                        </a:rPr>
                        <a:t>-&gt; Acc 0.91</a:t>
                      </a:r>
                    </a:p>
                  </a:txBody>
                  <a:tcPr marL="190500" marR="190500" marT="190500" marB="19050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6EC"/>
                    </a:solidFill>
                  </a:tcPr>
                </a:tc>
                <a:extLst>
                  <a:ext uri="{0D108BD9-81ED-4DB2-BD59-A6C34878D82A}">
                    <a16:rowId xmlns:a16="http://schemas.microsoft.com/office/drawing/2014/main" val="10003"/>
                  </a:ext>
                </a:extLst>
              </a:tr>
            </a:tbl>
          </a:graphicData>
        </a:graphic>
      </p:graphicFrame>
      <p:sp>
        <p:nvSpPr>
          <p:cNvPr id="3" name="TextBox 3"/>
          <p:cNvSpPr txBox="1"/>
          <p:nvPr/>
        </p:nvSpPr>
        <p:spPr>
          <a:xfrm>
            <a:off x="844322" y="542283"/>
            <a:ext cx="9732699" cy="1115709"/>
          </a:xfrm>
          <a:prstGeom prst="rect">
            <a:avLst/>
          </a:prstGeom>
        </p:spPr>
        <p:txBody>
          <a:bodyPr lIns="0" tIns="0" rIns="0" bIns="0" rtlCol="0" anchor="t">
            <a:spAutoFit/>
          </a:bodyPr>
          <a:lstStyle/>
          <a:p>
            <a:pPr>
              <a:lnSpc>
                <a:spcPts val="8300"/>
              </a:lnSpc>
            </a:pPr>
            <a:r>
              <a:rPr lang="en-US" sz="8300">
                <a:solidFill>
                  <a:srgbClr val="FFF6EC"/>
                </a:solidFill>
                <a:latin typeface="210 옥탑방"/>
              </a:rPr>
              <a:t>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4E473"/>
        </a:solidFill>
        <a:effectLst/>
      </p:bgPr>
    </p:bg>
    <p:spTree>
      <p:nvGrpSpPr>
        <p:cNvPr id="1" name=""/>
        <p:cNvGrpSpPr/>
        <p:nvPr/>
      </p:nvGrpSpPr>
      <p:grpSpPr>
        <a:xfrm>
          <a:off x="0" y="0"/>
          <a:ext cx="0" cy="0"/>
          <a:chOff x="0" y="0"/>
          <a:chExt cx="0" cy="0"/>
        </a:xfrm>
      </p:grpSpPr>
      <p:sp>
        <p:nvSpPr>
          <p:cNvPr id="2" name="TextBox 2"/>
          <p:cNvSpPr txBox="1"/>
          <p:nvPr/>
        </p:nvSpPr>
        <p:spPr>
          <a:xfrm>
            <a:off x="5949668" y="1360982"/>
            <a:ext cx="6388663" cy="1409700"/>
          </a:xfrm>
          <a:prstGeom prst="rect">
            <a:avLst/>
          </a:prstGeom>
        </p:spPr>
        <p:txBody>
          <a:bodyPr lIns="0" tIns="0" rIns="0" bIns="0" rtlCol="0" anchor="t">
            <a:spAutoFit/>
          </a:bodyPr>
          <a:lstStyle/>
          <a:p>
            <a:pPr>
              <a:lnSpc>
                <a:spcPts val="10500"/>
              </a:lnSpc>
            </a:pPr>
            <a:r>
              <a:rPr lang="en-US" sz="10500">
                <a:solidFill>
                  <a:srgbClr val="000000"/>
                </a:solidFill>
                <a:ea typeface="210 옥탑방"/>
              </a:rPr>
              <a:t>비디오 추출</a:t>
            </a:r>
          </a:p>
        </p:txBody>
      </p:sp>
      <p:sp>
        <p:nvSpPr>
          <p:cNvPr id="3" name="Freeform 3"/>
          <p:cNvSpPr/>
          <p:nvPr/>
        </p:nvSpPr>
        <p:spPr>
          <a:xfrm rot="248700">
            <a:off x="-2548208" y="-3516629"/>
            <a:ext cx="5618954" cy="7706795"/>
          </a:xfrm>
          <a:custGeom>
            <a:avLst/>
            <a:gdLst/>
            <a:ahLst/>
            <a:cxnLst/>
            <a:rect l="l" t="t" r="r" b="b"/>
            <a:pathLst>
              <a:path w="5618954" h="7706795">
                <a:moveTo>
                  <a:pt x="0" y="0"/>
                </a:moveTo>
                <a:lnTo>
                  <a:pt x="5618955" y="0"/>
                </a:lnTo>
                <a:lnTo>
                  <a:pt x="5618955" y="7706795"/>
                </a:lnTo>
                <a:lnTo>
                  <a:pt x="0" y="7706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4" name="Group 4"/>
          <p:cNvGrpSpPr/>
          <p:nvPr/>
        </p:nvGrpSpPr>
        <p:grpSpPr>
          <a:xfrm>
            <a:off x="1263756" y="3595377"/>
            <a:ext cx="14885559" cy="5214629"/>
            <a:chOff x="0" y="0"/>
            <a:chExt cx="4900888" cy="1716853"/>
          </a:xfrm>
        </p:grpSpPr>
        <p:sp>
          <p:nvSpPr>
            <p:cNvPr id="5" name="Freeform 5"/>
            <p:cNvSpPr/>
            <p:nvPr/>
          </p:nvSpPr>
          <p:spPr>
            <a:xfrm>
              <a:off x="12700" y="12700"/>
              <a:ext cx="4836118" cy="1648273"/>
            </a:xfrm>
            <a:custGeom>
              <a:avLst/>
              <a:gdLst/>
              <a:ahLst/>
              <a:cxnLst/>
              <a:rect l="l" t="t" r="r" b="b"/>
              <a:pathLst>
                <a:path w="4836118" h="1648273">
                  <a:moveTo>
                    <a:pt x="146050" y="1648273"/>
                  </a:moveTo>
                  <a:lnTo>
                    <a:pt x="4690068" y="1648273"/>
                  </a:lnTo>
                  <a:cubicBezTo>
                    <a:pt x="4770078" y="1648273"/>
                    <a:pt x="4836118" y="1582233"/>
                    <a:pt x="4836118" y="1502223"/>
                  </a:cubicBezTo>
                  <a:lnTo>
                    <a:pt x="4836118" y="146050"/>
                  </a:lnTo>
                  <a:cubicBezTo>
                    <a:pt x="4836118" y="66040"/>
                    <a:pt x="4770078" y="0"/>
                    <a:pt x="4690068" y="0"/>
                  </a:cubicBezTo>
                  <a:lnTo>
                    <a:pt x="146050" y="0"/>
                  </a:lnTo>
                  <a:cubicBezTo>
                    <a:pt x="66040" y="0"/>
                    <a:pt x="0" y="66040"/>
                    <a:pt x="0" y="146050"/>
                  </a:cubicBezTo>
                  <a:lnTo>
                    <a:pt x="0" y="1502223"/>
                  </a:lnTo>
                  <a:cubicBezTo>
                    <a:pt x="0" y="1583503"/>
                    <a:pt x="66040" y="1648273"/>
                    <a:pt x="146050" y="1648273"/>
                  </a:cubicBezTo>
                </a:path>
              </a:pathLst>
            </a:custGeom>
            <a:solidFill>
              <a:srgbClr val="FFF6EC"/>
            </a:solidFill>
          </p:spPr>
          <p:txBody>
            <a:bodyPr/>
            <a:lstStyle/>
            <a:p>
              <a:endParaRPr lang="ko-KR" altLang="en-US"/>
            </a:p>
          </p:txBody>
        </p:sp>
        <p:sp>
          <p:nvSpPr>
            <p:cNvPr id="6" name="Freeform 6"/>
            <p:cNvSpPr/>
            <p:nvPr/>
          </p:nvSpPr>
          <p:spPr>
            <a:xfrm>
              <a:off x="0" y="0"/>
              <a:ext cx="4900888" cy="1716853"/>
            </a:xfrm>
            <a:custGeom>
              <a:avLst/>
              <a:gdLst/>
              <a:ahLst/>
              <a:cxnLst/>
              <a:rect l="l" t="t" r="r" b="b"/>
              <a:pathLst>
                <a:path w="4900888" h="1716853">
                  <a:moveTo>
                    <a:pt x="4837388" y="74930"/>
                  </a:moveTo>
                  <a:cubicBezTo>
                    <a:pt x="4809448" y="30480"/>
                    <a:pt x="4759918" y="0"/>
                    <a:pt x="4702768" y="0"/>
                  </a:cubicBezTo>
                  <a:lnTo>
                    <a:pt x="158750" y="0"/>
                  </a:lnTo>
                  <a:cubicBezTo>
                    <a:pt x="71120" y="0"/>
                    <a:pt x="0" y="71120"/>
                    <a:pt x="0" y="158750"/>
                  </a:cubicBezTo>
                  <a:lnTo>
                    <a:pt x="0" y="1514923"/>
                  </a:lnTo>
                  <a:cubicBezTo>
                    <a:pt x="0" y="1566993"/>
                    <a:pt x="25400" y="1612713"/>
                    <a:pt x="63500" y="1641923"/>
                  </a:cubicBezTo>
                  <a:cubicBezTo>
                    <a:pt x="91440" y="1686373"/>
                    <a:pt x="140970" y="1716853"/>
                    <a:pt x="213061" y="1716853"/>
                  </a:cubicBezTo>
                  <a:lnTo>
                    <a:pt x="4742138" y="1716853"/>
                  </a:lnTo>
                  <a:cubicBezTo>
                    <a:pt x="4829768" y="1716853"/>
                    <a:pt x="4900888" y="1645733"/>
                    <a:pt x="4900888" y="1558103"/>
                  </a:cubicBezTo>
                  <a:lnTo>
                    <a:pt x="4900888" y="202127"/>
                  </a:lnTo>
                  <a:cubicBezTo>
                    <a:pt x="4900888" y="149860"/>
                    <a:pt x="4875488" y="104140"/>
                    <a:pt x="4837388" y="74930"/>
                  </a:cubicBezTo>
                  <a:moveTo>
                    <a:pt x="12700" y="1514923"/>
                  </a:moveTo>
                  <a:lnTo>
                    <a:pt x="12700" y="158750"/>
                  </a:lnTo>
                  <a:cubicBezTo>
                    <a:pt x="12700" y="78740"/>
                    <a:pt x="78740" y="12700"/>
                    <a:pt x="158750" y="12700"/>
                  </a:cubicBezTo>
                  <a:lnTo>
                    <a:pt x="4702768" y="12700"/>
                  </a:lnTo>
                  <a:cubicBezTo>
                    <a:pt x="4782778" y="12700"/>
                    <a:pt x="4848818" y="78740"/>
                    <a:pt x="4848818" y="158750"/>
                  </a:cubicBezTo>
                  <a:lnTo>
                    <a:pt x="4848818" y="1514923"/>
                  </a:lnTo>
                  <a:cubicBezTo>
                    <a:pt x="4848818" y="1594933"/>
                    <a:pt x="4782778" y="1660973"/>
                    <a:pt x="4702768" y="1660973"/>
                  </a:cubicBezTo>
                  <a:lnTo>
                    <a:pt x="158750" y="1660973"/>
                  </a:lnTo>
                  <a:cubicBezTo>
                    <a:pt x="78740" y="1660973"/>
                    <a:pt x="12700" y="1596203"/>
                    <a:pt x="12700" y="1514923"/>
                  </a:cubicBezTo>
                </a:path>
              </a:pathLst>
            </a:custGeom>
            <a:solidFill>
              <a:srgbClr val="000000"/>
            </a:solidFill>
          </p:spPr>
          <p:txBody>
            <a:bodyPr/>
            <a:lstStyle/>
            <a:p>
              <a:endParaRPr lang="ko-KR" altLang="en-US"/>
            </a:p>
          </p:txBody>
        </p:sp>
      </p:grpSp>
      <p:sp>
        <p:nvSpPr>
          <p:cNvPr id="7" name="Freeform 7"/>
          <p:cNvSpPr/>
          <p:nvPr/>
        </p:nvSpPr>
        <p:spPr>
          <a:xfrm rot="248700">
            <a:off x="13013506" y="5621526"/>
            <a:ext cx="6995082" cy="9594253"/>
          </a:xfrm>
          <a:custGeom>
            <a:avLst/>
            <a:gdLst/>
            <a:ahLst/>
            <a:cxnLst/>
            <a:rect l="l" t="t" r="r" b="b"/>
            <a:pathLst>
              <a:path w="6995082" h="9594253">
                <a:moveTo>
                  <a:pt x="0" y="0"/>
                </a:moveTo>
                <a:lnTo>
                  <a:pt x="6995083" y="0"/>
                </a:lnTo>
                <a:lnTo>
                  <a:pt x="6995083" y="9594252"/>
                </a:lnTo>
                <a:lnTo>
                  <a:pt x="0" y="95942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TextBox 8"/>
          <p:cNvSpPr txBox="1"/>
          <p:nvPr/>
        </p:nvSpPr>
        <p:spPr>
          <a:xfrm>
            <a:off x="2138685" y="4501566"/>
            <a:ext cx="13061461" cy="3243901"/>
          </a:xfrm>
          <a:prstGeom prst="rect">
            <a:avLst/>
          </a:prstGeom>
        </p:spPr>
        <p:txBody>
          <a:bodyPr wrap="square" lIns="0" tIns="0" rIns="0" bIns="0" rtlCol="0" anchor="t">
            <a:spAutoFit/>
          </a:bodyPr>
          <a:lstStyle/>
          <a:p>
            <a:pPr>
              <a:lnSpc>
                <a:spcPts val="5459"/>
              </a:lnSpc>
            </a:pPr>
            <a:r>
              <a:rPr lang="en-US" sz="3899" dirty="0">
                <a:solidFill>
                  <a:srgbClr val="000000"/>
                </a:solidFill>
                <a:latin typeface="Arimo Bold"/>
              </a:rPr>
              <a:t>.mp4 </a:t>
            </a:r>
            <a:r>
              <a:rPr lang="en-US" sz="3899" dirty="0" err="1">
                <a:solidFill>
                  <a:srgbClr val="000000"/>
                </a:solidFill>
                <a:latin typeface="Arimo Bold"/>
              </a:rPr>
              <a:t>파일</a:t>
            </a:r>
            <a:r>
              <a:rPr lang="en-US" sz="3899" dirty="0">
                <a:solidFill>
                  <a:srgbClr val="000000"/>
                </a:solidFill>
                <a:latin typeface="Arimo Bold"/>
              </a:rPr>
              <a:t>   -&gt;   .jpeg </a:t>
            </a:r>
            <a:r>
              <a:rPr lang="en-US" sz="3899" dirty="0" err="1">
                <a:solidFill>
                  <a:srgbClr val="000000"/>
                </a:solidFill>
                <a:latin typeface="Arimo Bold"/>
              </a:rPr>
              <a:t>파일</a:t>
            </a:r>
            <a:endParaRPr lang="en-US" sz="3899" dirty="0">
              <a:solidFill>
                <a:srgbClr val="000000"/>
              </a:solidFill>
              <a:latin typeface="Arimo Bold"/>
            </a:endParaRPr>
          </a:p>
          <a:p>
            <a:pPr marL="712472" lvl="1" indent="-356236">
              <a:lnSpc>
                <a:spcPts val="4620"/>
              </a:lnSpc>
              <a:buFont typeface="Arial"/>
              <a:buChar char="•"/>
            </a:pPr>
            <a:r>
              <a:rPr lang="en-US" sz="3300" dirty="0" err="1">
                <a:solidFill>
                  <a:srgbClr val="000000"/>
                </a:solidFill>
                <a:ea typeface="Arimo"/>
              </a:rPr>
              <a:t>태권도</a:t>
            </a:r>
            <a:r>
              <a:rPr lang="en-US" sz="3300" dirty="0">
                <a:solidFill>
                  <a:srgbClr val="000000"/>
                </a:solidFill>
                <a:ea typeface="Arimo"/>
              </a:rPr>
              <a:t> </a:t>
            </a:r>
            <a:r>
              <a:rPr lang="en-US" sz="3300" dirty="0" err="1">
                <a:solidFill>
                  <a:srgbClr val="000000"/>
                </a:solidFill>
                <a:ea typeface="Arimo"/>
              </a:rPr>
              <a:t>품새</a:t>
            </a:r>
            <a:r>
              <a:rPr lang="en-US" sz="3300" dirty="0">
                <a:solidFill>
                  <a:srgbClr val="000000"/>
                </a:solidFill>
                <a:ea typeface="Arimo"/>
              </a:rPr>
              <a:t> 7장 </a:t>
            </a:r>
            <a:r>
              <a:rPr lang="en-US" sz="3300" dirty="0" err="1">
                <a:solidFill>
                  <a:srgbClr val="000000"/>
                </a:solidFill>
                <a:ea typeface="Arimo"/>
              </a:rPr>
              <a:t>동영상</a:t>
            </a:r>
            <a:r>
              <a:rPr lang="en-US" sz="3300" dirty="0">
                <a:solidFill>
                  <a:srgbClr val="000000"/>
                </a:solidFill>
                <a:ea typeface="Arimo"/>
              </a:rPr>
              <a:t> </a:t>
            </a:r>
            <a:r>
              <a:rPr lang="en-US" sz="3300" dirty="0" err="1">
                <a:solidFill>
                  <a:srgbClr val="000000"/>
                </a:solidFill>
                <a:ea typeface="Arimo"/>
              </a:rPr>
              <a:t>파일을</a:t>
            </a:r>
            <a:r>
              <a:rPr lang="en-US" sz="3300" dirty="0">
                <a:solidFill>
                  <a:srgbClr val="000000"/>
                </a:solidFill>
                <a:ea typeface="Arimo"/>
              </a:rPr>
              <a:t> 0.2초 </a:t>
            </a:r>
            <a:r>
              <a:rPr lang="en-US" sz="3300" dirty="0" err="1">
                <a:solidFill>
                  <a:srgbClr val="000000"/>
                </a:solidFill>
                <a:ea typeface="Arimo"/>
              </a:rPr>
              <a:t>간격의</a:t>
            </a:r>
            <a:r>
              <a:rPr lang="en-US" sz="3300" dirty="0">
                <a:solidFill>
                  <a:srgbClr val="000000"/>
                </a:solidFill>
                <a:ea typeface="Arimo"/>
              </a:rPr>
              <a:t> </a:t>
            </a:r>
            <a:r>
              <a:rPr lang="en-US" sz="3300" dirty="0" err="1">
                <a:solidFill>
                  <a:srgbClr val="000000"/>
                </a:solidFill>
                <a:ea typeface="Arimo"/>
              </a:rPr>
              <a:t>이미지</a:t>
            </a:r>
            <a:r>
              <a:rPr lang="en-US" sz="3300" dirty="0">
                <a:solidFill>
                  <a:srgbClr val="000000"/>
                </a:solidFill>
                <a:ea typeface="Arimo"/>
              </a:rPr>
              <a:t> </a:t>
            </a:r>
            <a:r>
              <a:rPr lang="en-US" sz="3300" dirty="0" err="1">
                <a:solidFill>
                  <a:srgbClr val="000000"/>
                </a:solidFill>
                <a:ea typeface="Arimo"/>
              </a:rPr>
              <a:t>파일로</a:t>
            </a:r>
            <a:r>
              <a:rPr lang="en-US" sz="3300" dirty="0">
                <a:solidFill>
                  <a:srgbClr val="000000"/>
                </a:solidFill>
                <a:ea typeface="Arimo"/>
              </a:rPr>
              <a:t> </a:t>
            </a:r>
            <a:r>
              <a:rPr lang="en-US" sz="3300" dirty="0" err="1">
                <a:solidFill>
                  <a:srgbClr val="000000"/>
                </a:solidFill>
                <a:ea typeface="Arimo"/>
              </a:rPr>
              <a:t>변환</a:t>
            </a:r>
            <a:endParaRPr lang="en-US" sz="3300" dirty="0">
              <a:solidFill>
                <a:srgbClr val="000000"/>
              </a:solidFill>
              <a:ea typeface="Arimo"/>
            </a:endParaRPr>
          </a:p>
          <a:p>
            <a:pPr>
              <a:lnSpc>
                <a:spcPts val="5459"/>
              </a:lnSpc>
            </a:pPr>
            <a:endParaRPr lang="en-US" sz="3300" dirty="0">
              <a:solidFill>
                <a:srgbClr val="000000"/>
              </a:solidFill>
              <a:ea typeface="Arimo"/>
            </a:endParaRPr>
          </a:p>
          <a:p>
            <a:pPr>
              <a:lnSpc>
                <a:spcPts val="5459"/>
              </a:lnSpc>
            </a:pPr>
            <a:r>
              <a:rPr lang="en-US" sz="3899" dirty="0" err="1">
                <a:solidFill>
                  <a:srgbClr val="000000"/>
                </a:solidFill>
                <a:latin typeface="Arimo Bold"/>
              </a:rPr>
              <a:t>ViTPose</a:t>
            </a:r>
            <a:r>
              <a:rPr lang="en-US" sz="3899" dirty="0">
                <a:solidFill>
                  <a:srgbClr val="000000"/>
                </a:solidFill>
                <a:latin typeface="Arimo Bold"/>
              </a:rPr>
              <a:t> + </a:t>
            </a:r>
            <a:r>
              <a:rPr lang="en-US" sz="3899" dirty="0" err="1">
                <a:solidFill>
                  <a:srgbClr val="000000"/>
                </a:solidFill>
                <a:latin typeface="Arimo Bold"/>
              </a:rPr>
              <a:t>img</a:t>
            </a:r>
            <a:r>
              <a:rPr lang="en-US" sz="3899" dirty="0">
                <a:solidFill>
                  <a:srgbClr val="000000"/>
                </a:solidFill>
                <a:latin typeface="Arimo Bold"/>
              </a:rPr>
              <a:t>  -&gt; </a:t>
            </a:r>
            <a:r>
              <a:rPr lang="en-US" sz="3899" dirty="0" err="1">
                <a:solidFill>
                  <a:srgbClr val="000000"/>
                </a:solidFill>
                <a:latin typeface="Arimo Bold"/>
              </a:rPr>
              <a:t>사람의</a:t>
            </a:r>
            <a:r>
              <a:rPr lang="en-US" sz="3899" dirty="0">
                <a:solidFill>
                  <a:srgbClr val="000000"/>
                </a:solidFill>
                <a:latin typeface="Arimo Bold"/>
              </a:rPr>
              <a:t> </a:t>
            </a:r>
            <a:r>
              <a:rPr lang="en-US" sz="3899" dirty="0" err="1">
                <a:solidFill>
                  <a:srgbClr val="000000"/>
                </a:solidFill>
                <a:latin typeface="Arimo Bold"/>
              </a:rPr>
              <a:t>관절정보</a:t>
            </a:r>
            <a:endParaRPr lang="en-US" sz="3899" dirty="0">
              <a:solidFill>
                <a:srgbClr val="000000"/>
              </a:solidFill>
              <a:latin typeface="Arimo Bold"/>
            </a:endParaRPr>
          </a:p>
          <a:p>
            <a:pPr marL="712472" lvl="1" indent="-356236">
              <a:lnSpc>
                <a:spcPts val="4620"/>
              </a:lnSpc>
              <a:buFont typeface="Arial"/>
              <a:buChar char="•"/>
            </a:pPr>
            <a:r>
              <a:rPr lang="en-US" sz="3300" dirty="0" err="1">
                <a:solidFill>
                  <a:srgbClr val="000000"/>
                </a:solidFill>
                <a:latin typeface="Arimo"/>
              </a:rPr>
              <a:t>ViTPose에</a:t>
            </a:r>
            <a:r>
              <a:rPr lang="en-US" sz="3300" dirty="0">
                <a:solidFill>
                  <a:srgbClr val="000000"/>
                </a:solidFill>
                <a:latin typeface="Arimo"/>
              </a:rPr>
              <a:t> </a:t>
            </a:r>
            <a:r>
              <a:rPr lang="en-US" sz="3300" dirty="0" err="1">
                <a:solidFill>
                  <a:srgbClr val="000000"/>
                </a:solidFill>
                <a:latin typeface="Arimo"/>
              </a:rPr>
              <a:t>추출한</a:t>
            </a:r>
            <a:r>
              <a:rPr lang="en-US" sz="3300" dirty="0">
                <a:solidFill>
                  <a:srgbClr val="000000"/>
                </a:solidFill>
                <a:latin typeface="Arimo"/>
              </a:rPr>
              <a:t> </a:t>
            </a:r>
            <a:r>
              <a:rPr lang="en-US" sz="3300" dirty="0" err="1">
                <a:solidFill>
                  <a:srgbClr val="000000"/>
                </a:solidFill>
                <a:latin typeface="Arimo"/>
              </a:rPr>
              <a:t>이미지를</a:t>
            </a:r>
            <a:r>
              <a:rPr lang="en-US" sz="3300" dirty="0">
                <a:solidFill>
                  <a:srgbClr val="000000"/>
                </a:solidFill>
                <a:latin typeface="Arimo"/>
              </a:rPr>
              <a:t> </a:t>
            </a:r>
            <a:r>
              <a:rPr lang="en-US" sz="3300" dirty="0" err="1">
                <a:solidFill>
                  <a:srgbClr val="000000"/>
                </a:solidFill>
                <a:latin typeface="Arimo"/>
              </a:rPr>
              <a:t>태워</a:t>
            </a:r>
            <a:r>
              <a:rPr lang="en-US" sz="3300" dirty="0">
                <a:solidFill>
                  <a:srgbClr val="000000"/>
                </a:solidFill>
                <a:latin typeface="Arimo"/>
              </a:rPr>
              <a:t>, </a:t>
            </a:r>
            <a:r>
              <a:rPr lang="en-US" sz="3300" dirty="0" err="1">
                <a:solidFill>
                  <a:srgbClr val="000000"/>
                </a:solidFill>
                <a:latin typeface="Arimo"/>
              </a:rPr>
              <a:t>이미지내</a:t>
            </a:r>
            <a:r>
              <a:rPr lang="en-US" sz="3300" dirty="0">
                <a:solidFill>
                  <a:srgbClr val="000000"/>
                </a:solidFill>
                <a:latin typeface="Arimo"/>
              </a:rPr>
              <a:t> </a:t>
            </a:r>
            <a:r>
              <a:rPr lang="en-US" sz="3300" dirty="0" err="1">
                <a:solidFill>
                  <a:srgbClr val="000000"/>
                </a:solidFill>
                <a:latin typeface="Arimo"/>
              </a:rPr>
              <a:t>사람의</a:t>
            </a:r>
            <a:r>
              <a:rPr lang="en-US" sz="3300" dirty="0">
                <a:solidFill>
                  <a:srgbClr val="000000"/>
                </a:solidFill>
                <a:latin typeface="Arimo"/>
              </a:rPr>
              <a:t> </a:t>
            </a:r>
            <a:r>
              <a:rPr lang="en-US" sz="3300" dirty="0" err="1">
                <a:solidFill>
                  <a:srgbClr val="000000"/>
                </a:solidFill>
                <a:latin typeface="Arimo"/>
              </a:rPr>
              <a:t>관절정보</a:t>
            </a:r>
            <a:r>
              <a:rPr lang="en-US" sz="3300" dirty="0">
                <a:solidFill>
                  <a:srgbClr val="000000"/>
                </a:solidFill>
                <a:latin typeface="Arimo"/>
              </a:rPr>
              <a:t> </a:t>
            </a:r>
            <a:r>
              <a:rPr lang="en-US" sz="3300" dirty="0" err="1">
                <a:solidFill>
                  <a:srgbClr val="000000"/>
                </a:solidFill>
                <a:latin typeface="Arimo"/>
              </a:rPr>
              <a:t>추출</a:t>
            </a:r>
            <a:endParaRPr lang="en-US" sz="3300" dirty="0">
              <a:solidFill>
                <a:srgbClr val="000000"/>
              </a:solidFill>
              <a:latin typeface="Arim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4E473"/>
        </a:solidFill>
        <a:effectLst/>
      </p:bgPr>
    </p:bg>
    <p:spTree>
      <p:nvGrpSpPr>
        <p:cNvPr id="1" name=""/>
        <p:cNvGrpSpPr/>
        <p:nvPr/>
      </p:nvGrpSpPr>
      <p:grpSpPr>
        <a:xfrm>
          <a:off x="0" y="0"/>
          <a:ext cx="0" cy="0"/>
          <a:chOff x="0" y="0"/>
          <a:chExt cx="0" cy="0"/>
        </a:xfrm>
      </p:grpSpPr>
      <p:sp>
        <p:nvSpPr>
          <p:cNvPr id="2" name="Freeform 2"/>
          <p:cNvSpPr/>
          <p:nvPr/>
        </p:nvSpPr>
        <p:spPr>
          <a:xfrm>
            <a:off x="7625515" y="3546222"/>
            <a:ext cx="2361093" cy="1215963"/>
          </a:xfrm>
          <a:custGeom>
            <a:avLst/>
            <a:gdLst/>
            <a:ahLst/>
            <a:cxnLst/>
            <a:rect l="l" t="t" r="r" b="b"/>
            <a:pathLst>
              <a:path w="2361093" h="1215963">
                <a:moveTo>
                  <a:pt x="0" y="0"/>
                </a:moveTo>
                <a:lnTo>
                  <a:pt x="2361093" y="0"/>
                </a:lnTo>
                <a:lnTo>
                  <a:pt x="2361093" y="1215963"/>
                </a:lnTo>
                <a:lnTo>
                  <a:pt x="0" y="1215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498071" y="1864895"/>
            <a:ext cx="8146122" cy="4578617"/>
          </a:xfrm>
          <a:prstGeom prst="rect">
            <a:avLst/>
          </a:prstGeom>
        </p:spPr>
      </p:pic>
      <p:grpSp>
        <p:nvGrpSpPr>
          <p:cNvPr id="4" name="Group 4"/>
          <p:cNvGrpSpPr/>
          <p:nvPr/>
        </p:nvGrpSpPr>
        <p:grpSpPr>
          <a:xfrm>
            <a:off x="1893874" y="7067972"/>
            <a:ext cx="14230097" cy="2353389"/>
            <a:chOff x="0" y="0"/>
            <a:chExt cx="10735390" cy="1775431"/>
          </a:xfrm>
        </p:grpSpPr>
        <p:sp>
          <p:nvSpPr>
            <p:cNvPr id="5" name="Freeform 5"/>
            <p:cNvSpPr/>
            <p:nvPr/>
          </p:nvSpPr>
          <p:spPr>
            <a:xfrm>
              <a:off x="0" y="0"/>
              <a:ext cx="10735390" cy="1775431"/>
            </a:xfrm>
            <a:custGeom>
              <a:avLst/>
              <a:gdLst/>
              <a:ahLst/>
              <a:cxnLst/>
              <a:rect l="l" t="t" r="r" b="b"/>
              <a:pathLst>
                <a:path w="10735390" h="1775431">
                  <a:moveTo>
                    <a:pt x="16322" y="0"/>
                  </a:moveTo>
                  <a:lnTo>
                    <a:pt x="10719069" y="0"/>
                  </a:lnTo>
                  <a:cubicBezTo>
                    <a:pt x="10728083" y="0"/>
                    <a:pt x="10735390" y="7307"/>
                    <a:pt x="10735390" y="16322"/>
                  </a:cubicBezTo>
                  <a:lnTo>
                    <a:pt x="10735390" y="1759109"/>
                  </a:lnTo>
                  <a:cubicBezTo>
                    <a:pt x="10735390" y="1768123"/>
                    <a:pt x="10728083" y="1775431"/>
                    <a:pt x="10719069" y="1775431"/>
                  </a:cubicBezTo>
                  <a:lnTo>
                    <a:pt x="16322" y="1775431"/>
                  </a:lnTo>
                  <a:cubicBezTo>
                    <a:pt x="7307" y="1775431"/>
                    <a:pt x="0" y="1768123"/>
                    <a:pt x="0" y="1759109"/>
                  </a:cubicBezTo>
                  <a:lnTo>
                    <a:pt x="0" y="16322"/>
                  </a:lnTo>
                  <a:cubicBezTo>
                    <a:pt x="0" y="7307"/>
                    <a:pt x="7307" y="0"/>
                    <a:pt x="16322" y="0"/>
                  </a:cubicBezTo>
                  <a:close/>
                </a:path>
              </a:pathLst>
            </a:custGeom>
            <a:solidFill>
              <a:srgbClr val="FFF6EC"/>
            </a:solidFill>
            <a:ln>
              <a:noFill/>
            </a:ln>
          </p:spPr>
          <p:txBody>
            <a:bodyPr/>
            <a:lstStyle/>
            <a:p>
              <a:endParaRPr lang="ko-KR" altLang="en-US"/>
            </a:p>
          </p:txBody>
        </p:sp>
        <p:sp>
          <p:nvSpPr>
            <p:cNvPr id="6" name="TextBox 6"/>
            <p:cNvSpPr txBox="1"/>
            <p:nvPr/>
          </p:nvSpPr>
          <p:spPr>
            <a:xfrm>
              <a:off x="0" y="-123825"/>
              <a:ext cx="812800" cy="936625"/>
            </a:xfrm>
            <a:prstGeom prst="rect">
              <a:avLst/>
            </a:prstGeom>
          </p:spPr>
          <p:txBody>
            <a:bodyPr lIns="254000" tIns="254000" rIns="254000" bIns="254000" rtlCol="0" anchor="ctr"/>
            <a:lstStyle/>
            <a:p>
              <a:pPr>
                <a:lnSpc>
                  <a:spcPts val="4199"/>
                </a:lnSpc>
              </a:pPr>
              <a:endParaRPr/>
            </a:p>
          </p:txBody>
        </p:sp>
      </p:grpSp>
      <p:sp>
        <p:nvSpPr>
          <p:cNvPr id="7" name="Freeform 7"/>
          <p:cNvSpPr/>
          <p:nvPr/>
        </p:nvSpPr>
        <p:spPr>
          <a:xfrm>
            <a:off x="10091208" y="1864895"/>
            <a:ext cx="7782016" cy="4578617"/>
          </a:xfrm>
          <a:custGeom>
            <a:avLst/>
            <a:gdLst/>
            <a:ahLst/>
            <a:cxnLst/>
            <a:rect l="l" t="t" r="r" b="b"/>
            <a:pathLst>
              <a:path w="7782016" h="4578617">
                <a:moveTo>
                  <a:pt x="0" y="0"/>
                </a:moveTo>
                <a:lnTo>
                  <a:pt x="7782016" y="0"/>
                </a:lnTo>
                <a:lnTo>
                  <a:pt x="7782016" y="4578617"/>
                </a:lnTo>
                <a:lnTo>
                  <a:pt x="0" y="4578617"/>
                </a:lnTo>
                <a:lnTo>
                  <a:pt x="0" y="0"/>
                </a:lnTo>
                <a:close/>
              </a:path>
            </a:pathLst>
          </a:custGeom>
          <a:blipFill>
            <a:blip r:embed="rId7"/>
            <a:stretch>
              <a:fillRect r="-41489"/>
            </a:stretch>
          </a:blipFill>
        </p:spPr>
        <p:txBody>
          <a:bodyPr/>
          <a:lstStyle/>
          <a:p>
            <a:endParaRPr lang="ko-KR" altLang="en-US"/>
          </a:p>
        </p:txBody>
      </p:sp>
      <p:sp>
        <p:nvSpPr>
          <p:cNvPr id="8" name="TextBox 8"/>
          <p:cNvSpPr txBox="1"/>
          <p:nvPr/>
        </p:nvSpPr>
        <p:spPr>
          <a:xfrm>
            <a:off x="844322" y="542283"/>
            <a:ext cx="9732699" cy="1115709"/>
          </a:xfrm>
          <a:prstGeom prst="rect">
            <a:avLst/>
          </a:prstGeom>
        </p:spPr>
        <p:txBody>
          <a:bodyPr lIns="0" tIns="0" rIns="0" bIns="0" rtlCol="0" anchor="t">
            <a:spAutoFit/>
          </a:bodyPr>
          <a:lstStyle/>
          <a:p>
            <a:pPr>
              <a:lnSpc>
                <a:spcPts val="8300"/>
              </a:lnSpc>
            </a:pPr>
            <a:r>
              <a:rPr lang="en-US" sz="8300">
                <a:solidFill>
                  <a:srgbClr val="000000"/>
                </a:solidFill>
                <a:latin typeface="210 옥탑방"/>
              </a:rPr>
              <a:t>Image Extract</a:t>
            </a:r>
          </a:p>
        </p:txBody>
      </p:sp>
      <p:sp>
        <p:nvSpPr>
          <p:cNvPr id="9" name="TextBox 9"/>
          <p:cNvSpPr txBox="1"/>
          <p:nvPr/>
        </p:nvSpPr>
        <p:spPr>
          <a:xfrm>
            <a:off x="2715398" y="7238826"/>
            <a:ext cx="12587049" cy="1844416"/>
          </a:xfrm>
          <a:prstGeom prst="rect">
            <a:avLst/>
          </a:prstGeom>
        </p:spPr>
        <p:txBody>
          <a:bodyPr lIns="0" tIns="0" rIns="0" bIns="0" rtlCol="0" anchor="t">
            <a:spAutoFit/>
          </a:bodyPr>
          <a:lstStyle/>
          <a:p>
            <a:pPr algn="ctr">
              <a:lnSpc>
                <a:spcPts val="5009"/>
              </a:lnSpc>
            </a:pPr>
            <a:r>
              <a:rPr lang="en-US" sz="2800" spc="26" dirty="0" err="1">
                <a:solidFill>
                  <a:srgbClr val="000000"/>
                </a:solidFill>
                <a:latin typeface="Arimo" panose="020B0600000101010101" charset="0"/>
                <a:ea typeface="Arimo" panose="020B0600000101010101" charset="0"/>
                <a:cs typeface="Arimo" panose="020B0600000101010101" charset="0"/>
              </a:rPr>
              <a:t>openCV</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라이브러리의</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isOpened</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function으로</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비디오를</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가상으로</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재생한</a:t>
            </a:r>
            <a:r>
              <a:rPr lang="en-US" sz="2800" spc="26" dirty="0">
                <a:solidFill>
                  <a:srgbClr val="000000"/>
                </a:solidFill>
                <a:latin typeface="Arimo" panose="020B0600000101010101" charset="0"/>
                <a:ea typeface="Arimo" panose="020B0600000101010101" charset="0"/>
                <a:cs typeface="Arimo" panose="020B0600000101010101" charset="0"/>
              </a:rPr>
              <a:t> 후, </a:t>
            </a:r>
          </a:p>
          <a:p>
            <a:pPr algn="ctr">
              <a:lnSpc>
                <a:spcPts val="5009"/>
              </a:lnSpc>
            </a:pPr>
            <a:r>
              <a:rPr lang="en-US" sz="2800" spc="26" dirty="0">
                <a:solidFill>
                  <a:srgbClr val="000000"/>
                </a:solidFill>
                <a:latin typeface="Arimo" panose="020B0600000101010101" charset="0"/>
                <a:ea typeface="Arimo" panose="020B0600000101010101" charset="0"/>
                <a:cs typeface="Arimo" panose="020B0600000101010101" charset="0"/>
              </a:rPr>
              <a:t>.get(cv2.CAP_PROP_FPS) </a:t>
            </a:r>
            <a:r>
              <a:rPr lang="en-US" sz="2800" spc="26" dirty="0" err="1">
                <a:solidFill>
                  <a:srgbClr val="000000"/>
                </a:solidFill>
                <a:latin typeface="Arimo" panose="020B0600000101010101" charset="0"/>
                <a:ea typeface="Arimo" panose="020B0600000101010101" charset="0"/>
                <a:cs typeface="Arimo" panose="020B0600000101010101" charset="0"/>
              </a:rPr>
              <a:t>function을</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사용하여</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u="sng" spc="26" dirty="0">
                <a:solidFill>
                  <a:srgbClr val="000000"/>
                </a:solidFill>
                <a:latin typeface="Arimo" panose="020B0600000101010101" charset="0"/>
                <a:ea typeface="Arimo" panose="020B0600000101010101" charset="0"/>
                <a:cs typeface="Arimo" panose="020B0600000101010101" charset="0"/>
              </a:rPr>
              <a:t>0.2초가 </a:t>
            </a:r>
            <a:r>
              <a:rPr lang="en-US" sz="2800" u="sng" spc="26" dirty="0" err="1">
                <a:solidFill>
                  <a:srgbClr val="000000"/>
                </a:solidFill>
                <a:latin typeface="Arimo" panose="020B0600000101010101" charset="0"/>
                <a:ea typeface="Arimo" panose="020B0600000101010101" charset="0"/>
                <a:cs typeface="Arimo" panose="020B0600000101010101" charset="0"/>
              </a:rPr>
              <a:t>경과할때마다</a:t>
            </a:r>
            <a:r>
              <a:rPr lang="en-US" sz="2800" u="sng" spc="26" dirty="0">
                <a:solidFill>
                  <a:srgbClr val="000000"/>
                </a:solidFill>
                <a:latin typeface="Arimo" panose="020B0600000101010101" charset="0"/>
                <a:ea typeface="Arimo" panose="020B0600000101010101" charset="0"/>
                <a:cs typeface="Arimo" panose="020B0600000101010101" charset="0"/>
              </a:rPr>
              <a:t>, </a:t>
            </a:r>
          </a:p>
          <a:p>
            <a:pPr algn="ctr">
              <a:lnSpc>
                <a:spcPts val="5009"/>
              </a:lnSpc>
            </a:pPr>
            <a:r>
              <a:rPr lang="en-US" sz="2800" u="sng" spc="26" dirty="0" err="1">
                <a:solidFill>
                  <a:srgbClr val="000000"/>
                </a:solidFill>
                <a:latin typeface="Arimo" panose="020B0600000101010101" charset="0"/>
                <a:ea typeface="Arimo" panose="020B0600000101010101" charset="0"/>
                <a:cs typeface="Arimo" panose="020B0600000101010101" charset="0"/>
              </a:rPr>
              <a:t>동영상의</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해당</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장면의</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이미지를</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폴더에</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저장</a:t>
            </a:r>
            <a:r>
              <a:rPr lang="en-US" sz="2800" spc="26" dirty="0" err="1">
                <a:solidFill>
                  <a:srgbClr val="000000"/>
                </a:solidFill>
                <a:latin typeface="Arimo" panose="020B0600000101010101" charset="0"/>
                <a:ea typeface="Arimo" panose="020B0600000101010101" charset="0"/>
                <a:cs typeface="Arimo" panose="020B0600000101010101" charset="0"/>
              </a:rPr>
              <a:t>한다</a:t>
            </a:r>
            <a:r>
              <a:rPr lang="en-US" sz="2800" spc="26" dirty="0">
                <a:solidFill>
                  <a:srgbClr val="000000"/>
                </a:solidFill>
                <a:latin typeface="Arimo" panose="020B0600000101010101" charset="0"/>
                <a:ea typeface="Arimo" panose="020B0600000101010101" charset="0"/>
                <a:cs typeface="Arimo" panose="020B0600000101010101" charset="0"/>
              </a:rPr>
              <a:t>.</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4E473"/>
        </a:solidFill>
        <a:effectLst/>
      </p:bgPr>
    </p:bg>
    <p:spTree>
      <p:nvGrpSpPr>
        <p:cNvPr id="1" name=""/>
        <p:cNvGrpSpPr/>
        <p:nvPr/>
      </p:nvGrpSpPr>
      <p:grpSpPr>
        <a:xfrm>
          <a:off x="0" y="0"/>
          <a:ext cx="0" cy="0"/>
          <a:chOff x="0" y="0"/>
          <a:chExt cx="0" cy="0"/>
        </a:xfrm>
      </p:grpSpPr>
      <p:grpSp>
        <p:nvGrpSpPr>
          <p:cNvPr id="2" name="Group 2"/>
          <p:cNvGrpSpPr/>
          <p:nvPr/>
        </p:nvGrpSpPr>
        <p:grpSpPr>
          <a:xfrm>
            <a:off x="1893874" y="7067972"/>
            <a:ext cx="14230097" cy="2983530"/>
            <a:chOff x="0" y="0"/>
            <a:chExt cx="10735390" cy="2250818"/>
          </a:xfrm>
        </p:grpSpPr>
        <p:sp>
          <p:nvSpPr>
            <p:cNvPr id="3" name="Freeform 3"/>
            <p:cNvSpPr/>
            <p:nvPr/>
          </p:nvSpPr>
          <p:spPr>
            <a:xfrm>
              <a:off x="0" y="0"/>
              <a:ext cx="10735390" cy="2250818"/>
            </a:xfrm>
            <a:custGeom>
              <a:avLst/>
              <a:gdLst/>
              <a:ahLst/>
              <a:cxnLst/>
              <a:rect l="l" t="t" r="r" b="b"/>
              <a:pathLst>
                <a:path w="10735390" h="2250818">
                  <a:moveTo>
                    <a:pt x="16322" y="0"/>
                  </a:moveTo>
                  <a:lnTo>
                    <a:pt x="10719069" y="0"/>
                  </a:lnTo>
                  <a:cubicBezTo>
                    <a:pt x="10728083" y="0"/>
                    <a:pt x="10735390" y="7307"/>
                    <a:pt x="10735390" y="16322"/>
                  </a:cubicBezTo>
                  <a:lnTo>
                    <a:pt x="10735390" y="2234497"/>
                  </a:lnTo>
                  <a:cubicBezTo>
                    <a:pt x="10735390" y="2243511"/>
                    <a:pt x="10728083" y="2250818"/>
                    <a:pt x="10719069" y="2250818"/>
                  </a:cubicBezTo>
                  <a:lnTo>
                    <a:pt x="16322" y="2250818"/>
                  </a:lnTo>
                  <a:cubicBezTo>
                    <a:pt x="7307" y="2250818"/>
                    <a:pt x="0" y="2243511"/>
                    <a:pt x="0" y="2234497"/>
                  </a:cubicBezTo>
                  <a:lnTo>
                    <a:pt x="0" y="16322"/>
                  </a:lnTo>
                  <a:cubicBezTo>
                    <a:pt x="0" y="7307"/>
                    <a:pt x="7307" y="0"/>
                    <a:pt x="16322" y="0"/>
                  </a:cubicBezTo>
                  <a:close/>
                </a:path>
              </a:pathLst>
            </a:custGeom>
            <a:solidFill>
              <a:srgbClr val="FFF6EC"/>
            </a:solidFill>
            <a:ln>
              <a:noFill/>
            </a:ln>
          </p:spPr>
          <p:txBody>
            <a:bodyPr/>
            <a:lstStyle/>
            <a:p>
              <a:endParaRPr lang="ko-KR" altLang="en-US"/>
            </a:p>
          </p:txBody>
        </p:sp>
        <p:sp>
          <p:nvSpPr>
            <p:cNvPr id="4" name="TextBox 4"/>
            <p:cNvSpPr txBox="1"/>
            <p:nvPr/>
          </p:nvSpPr>
          <p:spPr>
            <a:xfrm>
              <a:off x="0" y="-123825"/>
              <a:ext cx="812800" cy="936625"/>
            </a:xfrm>
            <a:prstGeom prst="rect">
              <a:avLst/>
            </a:prstGeom>
          </p:spPr>
          <p:txBody>
            <a:bodyPr lIns="254000" tIns="254000" rIns="254000" bIns="254000" rtlCol="0" anchor="ctr"/>
            <a:lstStyle/>
            <a:p>
              <a:pPr>
                <a:lnSpc>
                  <a:spcPts val="4199"/>
                </a:lnSpc>
              </a:pPr>
              <a:endParaRPr/>
            </a:p>
          </p:txBody>
        </p:sp>
      </p:grpSp>
      <p:sp>
        <p:nvSpPr>
          <p:cNvPr id="5" name="Freeform 5"/>
          <p:cNvSpPr/>
          <p:nvPr/>
        </p:nvSpPr>
        <p:spPr>
          <a:xfrm>
            <a:off x="10999994" y="1170482"/>
            <a:ext cx="7068662" cy="3973018"/>
          </a:xfrm>
          <a:custGeom>
            <a:avLst/>
            <a:gdLst/>
            <a:ahLst/>
            <a:cxnLst/>
            <a:rect l="l" t="t" r="r" b="b"/>
            <a:pathLst>
              <a:path w="7068662" h="3973018">
                <a:moveTo>
                  <a:pt x="0" y="0"/>
                </a:moveTo>
                <a:lnTo>
                  <a:pt x="7068662" y="0"/>
                </a:lnTo>
                <a:lnTo>
                  <a:pt x="7068662" y="3973018"/>
                </a:lnTo>
                <a:lnTo>
                  <a:pt x="0" y="3973018"/>
                </a:lnTo>
                <a:lnTo>
                  <a:pt x="0" y="0"/>
                </a:lnTo>
                <a:close/>
              </a:path>
            </a:pathLst>
          </a:custGeom>
          <a:blipFill>
            <a:blip r:embed="rId2"/>
            <a:stretch>
              <a:fillRect/>
            </a:stretch>
          </a:blipFill>
        </p:spPr>
        <p:txBody>
          <a:bodyPr/>
          <a:lstStyle/>
          <a:p>
            <a:endParaRPr lang="ko-KR" altLang="en-US"/>
          </a:p>
        </p:txBody>
      </p:sp>
      <p:sp>
        <p:nvSpPr>
          <p:cNvPr id="6" name="Freeform 6"/>
          <p:cNvSpPr/>
          <p:nvPr/>
        </p:nvSpPr>
        <p:spPr>
          <a:xfrm>
            <a:off x="7625515" y="3546222"/>
            <a:ext cx="2361093" cy="1215963"/>
          </a:xfrm>
          <a:custGeom>
            <a:avLst/>
            <a:gdLst/>
            <a:ahLst/>
            <a:cxnLst/>
            <a:rect l="l" t="t" r="r" b="b"/>
            <a:pathLst>
              <a:path w="2361093" h="1215963">
                <a:moveTo>
                  <a:pt x="0" y="0"/>
                </a:moveTo>
                <a:lnTo>
                  <a:pt x="2361093" y="0"/>
                </a:lnTo>
                <a:lnTo>
                  <a:pt x="2361093" y="1215963"/>
                </a:lnTo>
                <a:lnTo>
                  <a:pt x="0" y="12159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7" name="Freeform 7"/>
          <p:cNvSpPr/>
          <p:nvPr/>
        </p:nvSpPr>
        <p:spPr>
          <a:xfrm>
            <a:off x="593441" y="2038495"/>
            <a:ext cx="7528395" cy="4231416"/>
          </a:xfrm>
          <a:custGeom>
            <a:avLst/>
            <a:gdLst/>
            <a:ahLst/>
            <a:cxnLst/>
            <a:rect l="l" t="t" r="r" b="b"/>
            <a:pathLst>
              <a:path w="7528395" h="4231416">
                <a:moveTo>
                  <a:pt x="0" y="0"/>
                </a:moveTo>
                <a:lnTo>
                  <a:pt x="7528394" y="0"/>
                </a:lnTo>
                <a:lnTo>
                  <a:pt x="7528394" y="4231417"/>
                </a:lnTo>
                <a:lnTo>
                  <a:pt x="0" y="4231417"/>
                </a:lnTo>
                <a:lnTo>
                  <a:pt x="0" y="0"/>
                </a:lnTo>
                <a:close/>
              </a:path>
            </a:pathLst>
          </a:custGeom>
          <a:blipFill>
            <a:blip r:embed="rId5"/>
            <a:stretch>
              <a:fillRect/>
            </a:stretch>
          </a:blipFill>
        </p:spPr>
        <p:txBody>
          <a:bodyPr/>
          <a:lstStyle/>
          <a:p>
            <a:endParaRPr lang="ko-KR" altLang="en-US"/>
          </a:p>
        </p:txBody>
      </p:sp>
      <p:sp>
        <p:nvSpPr>
          <p:cNvPr id="8" name="Freeform 8"/>
          <p:cNvSpPr/>
          <p:nvPr/>
        </p:nvSpPr>
        <p:spPr>
          <a:xfrm>
            <a:off x="10062808" y="2038495"/>
            <a:ext cx="5030613" cy="4798593"/>
          </a:xfrm>
          <a:custGeom>
            <a:avLst/>
            <a:gdLst/>
            <a:ahLst/>
            <a:cxnLst/>
            <a:rect l="l" t="t" r="r" b="b"/>
            <a:pathLst>
              <a:path w="5030613" h="4798593">
                <a:moveTo>
                  <a:pt x="0" y="0"/>
                </a:moveTo>
                <a:lnTo>
                  <a:pt x="5030613" y="0"/>
                </a:lnTo>
                <a:lnTo>
                  <a:pt x="5030613" y="4798594"/>
                </a:lnTo>
                <a:lnTo>
                  <a:pt x="0" y="4798594"/>
                </a:lnTo>
                <a:lnTo>
                  <a:pt x="0" y="0"/>
                </a:lnTo>
                <a:close/>
              </a:path>
            </a:pathLst>
          </a:custGeom>
          <a:blipFill>
            <a:blip r:embed="rId6"/>
            <a:stretch>
              <a:fillRect/>
            </a:stretch>
          </a:blipFill>
        </p:spPr>
        <p:txBody>
          <a:bodyPr/>
          <a:lstStyle/>
          <a:p>
            <a:endParaRPr lang="ko-KR" altLang="en-US"/>
          </a:p>
        </p:txBody>
      </p:sp>
      <p:sp>
        <p:nvSpPr>
          <p:cNvPr id="9" name="TextBox 9"/>
          <p:cNvSpPr txBox="1"/>
          <p:nvPr/>
        </p:nvSpPr>
        <p:spPr>
          <a:xfrm>
            <a:off x="844322" y="542283"/>
            <a:ext cx="9732699" cy="1115709"/>
          </a:xfrm>
          <a:prstGeom prst="rect">
            <a:avLst/>
          </a:prstGeom>
        </p:spPr>
        <p:txBody>
          <a:bodyPr lIns="0" tIns="0" rIns="0" bIns="0" rtlCol="0" anchor="t">
            <a:spAutoFit/>
          </a:bodyPr>
          <a:lstStyle/>
          <a:p>
            <a:pPr>
              <a:lnSpc>
                <a:spcPts val="8300"/>
              </a:lnSpc>
            </a:pPr>
            <a:r>
              <a:rPr lang="en-US" sz="8300">
                <a:solidFill>
                  <a:srgbClr val="000000"/>
                </a:solidFill>
                <a:latin typeface="210 옥탑방"/>
              </a:rPr>
              <a:t>Joint Etract</a:t>
            </a:r>
          </a:p>
        </p:txBody>
      </p:sp>
      <p:sp>
        <p:nvSpPr>
          <p:cNvPr id="10" name="TextBox 10"/>
          <p:cNvSpPr txBox="1"/>
          <p:nvPr/>
        </p:nvSpPr>
        <p:spPr>
          <a:xfrm>
            <a:off x="3118603" y="7238826"/>
            <a:ext cx="11780639" cy="2485617"/>
          </a:xfrm>
          <a:prstGeom prst="rect">
            <a:avLst/>
          </a:prstGeom>
        </p:spPr>
        <p:txBody>
          <a:bodyPr lIns="0" tIns="0" rIns="0" bIns="0" rtlCol="0" anchor="t">
            <a:spAutoFit/>
          </a:bodyPr>
          <a:lstStyle/>
          <a:p>
            <a:pPr algn="ctr">
              <a:lnSpc>
                <a:spcPts val="5009"/>
              </a:lnSpc>
            </a:pPr>
            <a:r>
              <a:rPr lang="en-US" sz="2800" spc="26" dirty="0">
                <a:solidFill>
                  <a:srgbClr val="000000"/>
                </a:solidFill>
                <a:latin typeface="Arimo" panose="020B0600000101010101" charset="0"/>
                <a:ea typeface="Arimo" panose="020B0600000101010101" charset="0"/>
                <a:cs typeface="Arimo" panose="020B0600000101010101" charset="0"/>
              </a:rPr>
              <a:t>pre-</a:t>
            </a:r>
            <a:r>
              <a:rPr lang="en-US" sz="2800" spc="26" dirty="0" err="1">
                <a:solidFill>
                  <a:srgbClr val="000000"/>
                </a:solidFill>
                <a:latin typeface="Arimo" panose="020B0600000101010101" charset="0"/>
                <a:ea typeface="Arimo" panose="020B0600000101010101" charset="0"/>
                <a:cs typeface="Arimo" panose="020B0600000101010101" charset="0"/>
              </a:rPr>
              <a:t>trained된</a:t>
            </a:r>
            <a:r>
              <a:rPr lang="en-US" sz="2800" spc="26" dirty="0">
                <a:solidFill>
                  <a:srgbClr val="000000"/>
                </a:solidFill>
                <a:latin typeface="Arimo" panose="020B0600000101010101" charset="0"/>
                <a:ea typeface="Arimo" panose="020B0600000101010101" charset="0"/>
                <a:cs typeface="Arimo" panose="020B0600000101010101" charset="0"/>
              </a:rPr>
              <a:t> easy-</a:t>
            </a:r>
            <a:r>
              <a:rPr lang="en-US" sz="2800" spc="26" dirty="0" err="1">
                <a:solidFill>
                  <a:srgbClr val="000000"/>
                </a:solidFill>
                <a:latin typeface="Arimo" panose="020B0600000101010101" charset="0"/>
                <a:ea typeface="Arimo" panose="020B0600000101010101" charset="0"/>
                <a:cs typeface="Arimo" panose="020B0600000101010101" charset="0"/>
              </a:rPr>
              <a:t>ViTPose에</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동영상에서</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추출한</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모든</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이미지를</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태운다</a:t>
            </a:r>
            <a:r>
              <a:rPr lang="en-US" sz="2800" spc="26" dirty="0">
                <a:solidFill>
                  <a:srgbClr val="000000"/>
                </a:solidFill>
                <a:latin typeface="Arimo" panose="020B0600000101010101" charset="0"/>
                <a:ea typeface="Arimo" panose="020B0600000101010101" charset="0"/>
                <a:cs typeface="Arimo" panose="020B0600000101010101" charset="0"/>
              </a:rPr>
              <a:t>.</a:t>
            </a:r>
          </a:p>
          <a:p>
            <a:pPr algn="ctr">
              <a:lnSpc>
                <a:spcPts val="5009"/>
              </a:lnSpc>
            </a:pPr>
            <a:r>
              <a:rPr lang="en-US" sz="2800" spc="26" dirty="0">
                <a:solidFill>
                  <a:srgbClr val="000000"/>
                </a:solidFill>
                <a:latin typeface="Arimo" panose="020B0600000101010101" charset="0"/>
                <a:ea typeface="Arimo" panose="020B0600000101010101" charset="0"/>
                <a:cs typeface="Arimo" panose="020B0600000101010101" charset="0"/>
              </a:rPr>
              <a:t>easy-</a:t>
            </a:r>
            <a:r>
              <a:rPr lang="en-US" sz="2800" spc="26" dirty="0" err="1">
                <a:solidFill>
                  <a:srgbClr val="000000"/>
                </a:solidFill>
                <a:latin typeface="Arimo" panose="020B0600000101010101" charset="0"/>
                <a:ea typeface="Arimo" panose="020B0600000101010101" charset="0"/>
                <a:cs typeface="Arimo" panose="020B0600000101010101" charset="0"/>
              </a:rPr>
              <a:t>ViTPose</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코드를</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약간</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변형시켜</a:t>
            </a:r>
            <a:r>
              <a:rPr lang="en-US" sz="2800" spc="26" dirty="0">
                <a:solidFill>
                  <a:srgbClr val="000000"/>
                </a:solidFill>
                <a:latin typeface="Arimo" panose="020B0600000101010101" charset="0"/>
                <a:ea typeface="Arimo" panose="020B0600000101010101" charset="0"/>
                <a:cs typeface="Arimo" panose="020B0600000101010101" charset="0"/>
              </a:rPr>
              <a:t>,</a:t>
            </a:r>
          </a:p>
          <a:p>
            <a:pPr algn="ctr">
              <a:lnSpc>
                <a:spcPts val="5009"/>
              </a:lnSpc>
            </a:pPr>
            <a:r>
              <a:rPr lang="en-US" sz="2800" spc="26" dirty="0" err="1">
                <a:solidFill>
                  <a:srgbClr val="000000"/>
                </a:solidFill>
                <a:latin typeface="Arimo" panose="020B0600000101010101" charset="0"/>
                <a:ea typeface="Arimo" panose="020B0600000101010101" charset="0"/>
                <a:cs typeface="Arimo" panose="020B0600000101010101" charset="0"/>
              </a:rPr>
              <a:t>사람을</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detect한</a:t>
            </a:r>
            <a:r>
              <a:rPr lang="en-US" sz="2800" spc="26" dirty="0">
                <a:solidFill>
                  <a:srgbClr val="000000"/>
                </a:solidFill>
                <a:latin typeface="Arimo" panose="020B0600000101010101" charset="0"/>
                <a:ea typeface="Arimo" panose="020B0600000101010101" charset="0"/>
                <a:cs typeface="Arimo" panose="020B0600000101010101" charset="0"/>
              </a:rPr>
              <a:t> 후 (1)</a:t>
            </a:r>
            <a:r>
              <a:rPr lang="en-US" sz="2800" u="sng" spc="26" dirty="0" err="1">
                <a:solidFill>
                  <a:srgbClr val="000000"/>
                </a:solidFill>
                <a:latin typeface="Arimo" panose="020B0600000101010101" charset="0"/>
                <a:ea typeface="Arimo" panose="020B0600000101010101" charset="0"/>
                <a:cs typeface="Arimo" panose="020B0600000101010101" charset="0"/>
              </a:rPr>
              <a:t>detect한</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사람</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관절을</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시각화한</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img</a:t>
            </a:r>
            <a:r>
              <a:rPr lang="en-US" sz="2800" spc="26" dirty="0" err="1">
                <a:solidFill>
                  <a:srgbClr val="000000"/>
                </a:solidFill>
                <a:latin typeface="Arimo" panose="020B0600000101010101" charset="0"/>
                <a:ea typeface="Arimo" panose="020B0600000101010101" charset="0"/>
                <a:cs typeface="Arimo" panose="020B0600000101010101" charset="0"/>
              </a:rPr>
              <a:t>와</a:t>
            </a:r>
            <a:endParaRPr lang="en-US" sz="2800" spc="26" dirty="0">
              <a:solidFill>
                <a:srgbClr val="000000"/>
              </a:solidFill>
              <a:latin typeface="Arimo" panose="020B0600000101010101" charset="0"/>
              <a:ea typeface="Arimo" panose="020B0600000101010101" charset="0"/>
              <a:cs typeface="Arimo" panose="020B0600000101010101" charset="0"/>
            </a:endParaRPr>
          </a:p>
          <a:p>
            <a:pPr algn="ctr">
              <a:lnSpc>
                <a:spcPts val="5009"/>
              </a:lnSpc>
            </a:pPr>
            <a:r>
              <a:rPr lang="en-US" sz="2800" spc="26" dirty="0">
                <a:solidFill>
                  <a:srgbClr val="000000"/>
                </a:solidFill>
                <a:latin typeface="Arimo" panose="020B0600000101010101" charset="0"/>
                <a:ea typeface="Arimo" panose="020B0600000101010101" charset="0"/>
                <a:cs typeface="Arimo" panose="020B0600000101010101" charset="0"/>
              </a:rPr>
              <a:t>(2) </a:t>
            </a:r>
            <a:r>
              <a:rPr lang="en-US" sz="2800" u="sng" spc="26" dirty="0" err="1">
                <a:solidFill>
                  <a:srgbClr val="000000"/>
                </a:solidFill>
                <a:latin typeface="Arimo" panose="020B0600000101010101" charset="0"/>
                <a:ea typeface="Arimo" panose="020B0600000101010101" charset="0"/>
                <a:cs typeface="Arimo" panose="020B0600000101010101" charset="0"/>
              </a:rPr>
              <a:t>사람</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관절의</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좌표</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정보를</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담은</a:t>
            </a:r>
            <a:r>
              <a:rPr lang="en-US" sz="2800" u="sng" spc="26" dirty="0">
                <a:solidFill>
                  <a:srgbClr val="000000"/>
                </a:solidFill>
                <a:latin typeface="Arimo" panose="020B0600000101010101" charset="0"/>
                <a:ea typeface="Arimo" panose="020B0600000101010101" charset="0"/>
                <a:cs typeface="Arimo" panose="020B0600000101010101" charset="0"/>
              </a:rPr>
              <a:t> </a:t>
            </a:r>
            <a:r>
              <a:rPr lang="en-US" sz="2800" u="sng" spc="26" dirty="0" err="1">
                <a:solidFill>
                  <a:srgbClr val="000000"/>
                </a:solidFill>
                <a:latin typeface="Arimo" panose="020B0600000101010101" charset="0"/>
                <a:ea typeface="Arimo" panose="020B0600000101010101" charset="0"/>
                <a:cs typeface="Arimo" panose="020B0600000101010101" charset="0"/>
              </a:rPr>
              <a:t>dictionary</a:t>
            </a:r>
            <a:r>
              <a:rPr lang="en-US" sz="2800" spc="26" dirty="0" err="1">
                <a:solidFill>
                  <a:srgbClr val="000000"/>
                </a:solidFill>
                <a:latin typeface="Arimo" panose="020B0600000101010101" charset="0"/>
                <a:ea typeface="Arimo" panose="020B0600000101010101" charset="0"/>
                <a:cs typeface="Arimo" panose="020B0600000101010101" charset="0"/>
              </a:rPr>
              <a:t>를</a:t>
            </a:r>
            <a:r>
              <a:rPr lang="en-US" sz="2800" spc="26" dirty="0">
                <a:solidFill>
                  <a:srgbClr val="000000"/>
                </a:solidFill>
                <a:latin typeface="Arimo" panose="020B0600000101010101" charset="0"/>
                <a:ea typeface="Arimo" panose="020B0600000101010101" charset="0"/>
                <a:cs typeface="Arimo" panose="020B0600000101010101" charset="0"/>
              </a:rPr>
              <a:t> </a:t>
            </a:r>
            <a:r>
              <a:rPr lang="en-US" sz="2800" spc="26" dirty="0" err="1">
                <a:solidFill>
                  <a:srgbClr val="000000"/>
                </a:solidFill>
                <a:latin typeface="Arimo" panose="020B0600000101010101" charset="0"/>
                <a:ea typeface="Arimo" panose="020B0600000101010101" charset="0"/>
                <a:cs typeface="Arimo" panose="020B0600000101010101" charset="0"/>
              </a:rPr>
              <a:t>출력한다</a:t>
            </a:r>
            <a:r>
              <a:rPr lang="en-US" sz="2800" spc="26" dirty="0">
                <a:solidFill>
                  <a:srgbClr val="000000"/>
                </a:solidFill>
                <a:latin typeface="Arimo" panose="020B0600000101010101" charset="0"/>
                <a:ea typeface="Arimo" panose="020B0600000101010101" charset="0"/>
                <a:cs typeface="Arimo" panose="020B0600000101010101"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TextBox 2"/>
          <p:cNvSpPr txBox="1"/>
          <p:nvPr/>
        </p:nvSpPr>
        <p:spPr>
          <a:xfrm>
            <a:off x="1662479" y="4771668"/>
            <a:ext cx="6388663" cy="1409700"/>
          </a:xfrm>
          <a:prstGeom prst="rect">
            <a:avLst/>
          </a:prstGeom>
        </p:spPr>
        <p:txBody>
          <a:bodyPr lIns="0" tIns="0" rIns="0" bIns="0" rtlCol="0" anchor="t">
            <a:spAutoFit/>
          </a:bodyPr>
          <a:lstStyle/>
          <a:p>
            <a:pPr>
              <a:lnSpc>
                <a:spcPts val="10500"/>
              </a:lnSpc>
            </a:pPr>
            <a:r>
              <a:rPr lang="en-US" sz="10500">
                <a:solidFill>
                  <a:srgbClr val="FFF6EC"/>
                </a:solidFill>
                <a:ea typeface="210 옥탑방"/>
              </a:rPr>
              <a:t>동작 분류</a:t>
            </a:r>
          </a:p>
        </p:txBody>
      </p:sp>
      <p:grpSp>
        <p:nvGrpSpPr>
          <p:cNvPr id="3" name="Group 3"/>
          <p:cNvGrpSpPr/>
          <p:nvPr/>
        </p:nvGrpSpPr>
        <p:grpSpPr>
          <a:xfrm>
            <a:off x="7914298" y="1450470"/>
            <a:ext cx="9596799" cy="7386061"/>
            <a:chOff x="0" y="0"/>
            <a:chExt cx="3159629" cy="2431770"/>
          </a:xfrm>
        </p:grpSpPr>
        <p:sp>
          <p:nvSpPr>
            <p:cNvPr id="4" name="Freeform 4"/>
            <p:cNvSpPr/>
            <p:nvPr/>
          </p:nvSpPr>
          <p:spPr>
            <a:xfrm>
              <a:off x="12700" y="12700"/>
              <a:ext cx="3094859" cy="2363190"/>
            </a:xfrm>
            <a:custGeom>
              <a:avLst/>
              <a:gdLst/>
              <a:ahLst/>
              <a:cxnLst/>
              <a:rect l="l" t="t" r="r" b="b"/>
              <a:pathLst>
                <a:path w="3094859" h="2363190">
                  <a:moveTo>
                    <a:pt x="146050" y="2363190"/>
                  </a:moveTo>
                  <a:lnTo>
                    <a:pt x="2948809" y="2363190"/>
                  </a:lnTo>
                  <a:cubicBezTo>
                    <a:pt x="3028819" y="2363190"/>
                    <a:pt x="3094859" y="2297150"/>
                    <a:pt x="3094859" y="2217140"/>
                  </a:cubicBezTo>
                  <a:lnTo>
                    <a:pt x="3094859" y="146050"/>
                  </a:lnTo>
                  <a:cubicBezTo>
                    <a:pt x="3094859" y="66040"/>
                    <a:pt x="3028819" y="0"/>
                    <a:pt x="2948809" y="0"/>
                  </a:cubicBezTo>
                  <a:lnTo>
                    <a:pt x="146050" y="0"/>
                  </a:lnTo>
                  <a:cubicBezTo>
                    <a:pt x="66040" y="0"/>
                    <a:pt x="0" y="66040"/>
                    <a:pt x="0" y="146050"/>
                  </a:cubicBezTo>
                  <a:lnTo>
                    <a:pt x="0" y="2217140"/>
                  </a:lnTo>
                  <a:cubicBezTo>
                    <a:pt x="0" y="2298420"/>
                    <a:pt x="66040" y="2363190"/>
                    <a:pt x="146050" y="2363190"/>
                  </a:cubicBezTo>
                </a:path>
              </a:pathLst>
            </a:custGeom>
            <a:solidFill>
              <a:srgbClr val="FFF6EC"/>
            </a:solidFill>
          </p:spPr>
          <p:txBody>
            <a:bodyPr/>
            <a:lstStyle/>
            <a:p>
              <a:endParaRPr lang="ko-KR" altLang="en-US"/>
            </a:p>
          </p:txBody>
        </p:sp>
        <p:sp>
          <p:nvSpPr>
            <p:cNvPr id="5" name="Freeform 5"/>
            <p:cNvSpPr/>
            <p:nvPr/>
          </p:nvSpPr>
          <p:spPr>
            <a:xfrm>
              <a:off x="0" y="0"/>
              <a:ext cx="3159629" cy="2431770"/>
            </a:xfrm>
            <a:custGeom>
              <a:avLst/>
              <a:gdLst/>
              <a:ahLst/>
              <a:cxnLst/>
              <a:rect l="l" t="t" r="r" b="b"/>
              <a:pathLst>
                <a:path w="3159629" h="2431770">
                  <a:moveTo>
                    <a:pt x="3096128" y="74930"/>
                  </a:moveTo>
                  <a:cubicBezTo>
                    <a:pt x="3068188" y="30480"/>
                    <a:pt x="3018659" y="0"/>
                    <a:pt x="2961509" y="0"/>
                  </a:cubicBezTo>
                  <a:lnTo>
                    <a:pt x="158750" y="0"/>
                  </a:lnTo>
                  <a:cubicBezTo>
                    <a:pt x="71120" y="0"/>
                    <a:pt x="0" y="71120"/>
                    <a:pt x="0" y="158750"/>
                  </a:cubicBezTo>
                  <a:lnTo>
                    <a:pt x="0" y="2229840"/>
                  </a:lnTo>
                  <a:cubicBezTo>
                    <a:pt x="0" y="2281910"/>
                    <a:pt x="25400" y="2327630"/>
                    <a:pt x="63500" y="2356840"/>
                  </a:cubicBezTo>
                  <a:cubicBezTo>
                    <a:pt x="91440" y="2401290"/>
                    <a:pt x="140970" y="2431770"/>
                    <a:pt x="204996" y="2431770"/>
                  </a:cubicBezTo>
                  <a:lnTo>
                    <a:pt x="3000878" y="2431770"/>
                  </a:lnTo>
                  <a:cubicBezTo>
                    <a:pt x="3088509" y="2431770"/>
                    <a:pt x="3159629" y="2360650"/>
                    <a:pt x="3159629" y="2273020"/>
                  </a:cubicBezTo>
                  <a:lnTo>
                    <a:pt x="3159629" y="205833"/>
                  </a:lnTo>
                  <a:cubicBezTo>
                    <a:pt x="3159628" y="149860"/>
                    <a:pt x="3134228" y="104140"/>
                    <a:pt x="3096128" y="74930"/>
                  </a:cubicBezTo>
                  <a:moveTo>
                    <a:pt x="12700" y="2229840"/>
                  </a:moveTo>
                  <a:lnTo>
                    <a:pt x="12700" y="158750"/>
                  </a:lnTo>
                  <a:cubicBezTo>
                    <a:pt x="12700" y="78740"/>
                    <a:pt x="78740" y="12700"/>
                    <a:pt x="158750" y="12700"/>
                  </a:cubicBezTo>
                  <a:lnTo>
                    <a:pt x="2961509" y="12700"/>
                  </a:lnTo>
                  <a:cubicBezTo>
                    <a:pt x="3041519" y="12700"/>
                    <a:pt x="3107559" y="78740"/>
                    <a:pt x="3107559" y="158750"/>
                  </a:cubicBezTo>
                  <a:lnTo>
                    <a:pt x="3107559" y="2229840"/>
                  </a:lnTo>
                  <a:cubicBezTo>
                    <a:pt x="3107559" y="2309850"/>
                    <a:pt x="3041519" y="2375890"/>
                    <a:pt x="2961509" y="2375890"/>
                  </a:cubicBezTo>
                  <a:lnTo>
                    <a:pt x="158750" y="2375890"/>
                  </a:lnTo>
                  <a:cubicBezTo>
                    <a:pt x="78740" y="2375890"/>
                    <a:pt x="12700" y="2311120"/>
                    <a:pt x="12700" y="2229840"/>
                  </a:cubicBezTo>
                </a:path>
              </a:pathLst>
            </a:custGeom>
            <a:solidFill>
              <a:srgbClr val="000000"/>
            </a:solidFill>
          </p:spPr>
          <p:txBody>
            <a:bodyPr/>
            <a:lstStyle/>
            <a:p>
              <a:endParaRPr lang="ko-KR" altLang="en-US"/>
            </a:p>
          </p:txBody>
        </p:sp>
      </p:grpSp>
      <p:sp>
        <p:nvSpPr>
          <p:cNvPr id="6" name="Freeform 6"/>
          <p:cNvSpPr/>
          <p:nvPr/>
        </p:nvSpPr>
        <p:spPr>
          <a:xfrm rot="-751179">
            <a:off x="14116175" y="-3619086"/>
            <a:ext cx="6632262" cy="7459599"/>
          </a:xfrm>
          <a:custGeom>
            <a:avLst/>
            <a:gdLst/>
            <a:ahLst/>
            <a:cxnLst/>
            <a:rect l="l" t="t" r="r" b="b"/>
            <a:pathLst>
              <a:path w="6632262" h="7459599">
                <a:moveTo>
                  <a:pt x="0" y="0"/>
                </a:moveTo>
                <a:lnTo>
                  <a:pt x="6632262" y="0"/>
                </a:lnTo>
                <a:lnTo>
                  <a:pt x="6632262" y="7459599"/>
                </a:lnTo>
                <a:lnTo>
                  <a:pt x="0" y="7459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rot="-7790191">
            <a:off x="-2082886" y="-2675569"/>
            <a:ext cx="6223172" cy="7408538"/>
          </a:xfrm>
          <a:custGeom>
            <a:avLst/>
            <a:gdLst/>
            <a:ahLst/>
            <a:cxnLst/>
            <a:rect l="l" t="t" r="r" b="b"/>
            <a:pathLst>
              <a:path w="6223172" h="7408538">
                <a:moveTo>
                  <a:pt x="0" y="0"/>
                </a:moveTo>
                <a:lnTo>
                  <a:pt x="6223172" y="0"/>
                </a:lnTo>
                <a:lnTo>
                  <a:pt x="6223172" y="7408538"/>
                </a:lnTo>
                <a:lnTo>
                  <a:pt x="0" y="7408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8" name="TextBox 8"/>
          <p:cNvSpPr txBox="1"/>
          <p:nvPr/>
        </p:nvSpPr>
        <p:spPr>
          <a:xfrm>
            <a:off x="8554935" y="2425494"/>
            <a:ext cx="5133312" cy="681990"/>
          </a:xfrm>
          <a:prstGeom prst="rect">
            <a:avLst/>
          </a:prstGeom>
        </p:spPr>
        <p:txBody>
          <a:bodyPr lIns="0" tIns="0" rIns="0" bIns="0" rtlCol="0" anchor="t">
            <a:spAutoFit/>
          </a:bodyPr>
          <a:lstStyle/>
          <a:p>
            <a:pPr>
              <a:lnSpc>
                <a:spcPts val="5459"/>
              </a:lnSpc>
            </a:pPr>
            <a:r>
              <a:rPr lang="en-US" sz="3899">
                <a:solidFill>
                  <a:srgbClr val="000000"/>
                </a:solidFill>
                <a:latin typeface="Arimo Bold"/>
              </a:rPr>
              <a:t>Pose Selection</a:t>
            </a:r>
          </a:p>
        </p:txBody>
      </p:sp>
      <p:sp>
        <p:nvSpPr>
          <p:cNvPr id="9" name="TextBox 9"/>
          <p:cNvSpPr txBox="1"/>
          <p:nvPr/>
        </p:nvSpPr>
        <p:spPr>
          <a:xfrm>
            <a:off x="8554935" y="3455313"/>
            <a:ext cx="8315524" cy="1925955"/>
          </a:xfrm>
          <a:prstGeom prst="rect">
            <a:avLst/>
          </a:prstGeom>
        </p:spPr>
        <p:txBody>
          <a:bodyPr lIns="0" tIns="0" rIns="0" bIns="0" rtlCol="0" anchor="t">
            <a:spAutoFit/>
          </a:bodyPr>
          <a:lstStyle/>
          <a:p>
            <a:pPr marL="518160" lvl="1" indent="-259080">
              <a:lnSpc>
                <a:spcPts val="3840"/>
              </a:lnSpc>
              <a:buFont typeface="Arial"/>
              <a:buChar char="•"/>
            </a:pPr>
            <a:r>
              <a:rPr lang="en-US" sz="2400">
                <a:solidFill>
                  <a:srgbClr val="000000"/>
                </a:solidFill>
                <a:latin typeface="Arimo"/>
              </a:rPr>
              <a:t>Classification task 때 가장 성능이 좋은 randomforest를 기반으로 classifcation 진행</a:t>
            </a:r>
          </a:p>
          <a:p>
            <a:pPr marL="518160" lvl="1" indent="-259080">
              <a:lnSpc>
                <a:spcPts val="3840"/>
              </a:lnSpc>
              <a:buFont typeface="Arial"/>
              <a:buChar char="•"/>
            </a:pPr>
            <a:r>
              <a:rPr lang="en-US" sz="2400">
                <a:solidFill>
                  <a:srgbClr val="000000"/>
                </a:solidFill>
                <a:ea typeface="Arimo"/>
              </a:rPr>
              <a:t>이미지가 특정 label에 속할 Probability를 구한 후, max probaility가 0.3 이하인 낮은 이미지 제거</a:t>
            </a:r>
          </a:p>
        </p:txBody>
      </p:sp>
      <p:sp>
        <p:nvSpPr>
          <p:cNvPr id="10" name="TextBox 10"/>
          <p:cNvSpPr txBox="1"/>
          <p:nvPr/>
        </p:nvSpPr>
        <p:spPr>
          <a:xfrm>
            <a:off x="8554935" y="6192578"/>
            <a:ext cx="5133312" cy="681990"/>
          </a:xfrm>
          <a:prstGeom prst="rect">
            <a:avLst/>
          </a:prstGeom>
        </p:spPr>
        <p:txBody>
          <a:bodyPr lIns="0" tIns="0" rIns="0" bIns="0" rtlCol="0" anchor="t">
            <a:spAutoFit/>
          </a:bodyPr>
          <a:lstStyle/>
          <a:p>
            <a:pPr>
              <a:lnSpc>
                <a:spcPts val="5459"/>
              </a:lnSpc>
            </a:pPr>
            <a:r>
              <a:rPr lang="en-US" sz="3899">
                <a:solidFill>
                  <a:srgbClr val="000000"/>
                </a:solidFill>
                <a:latin typeface="Arimo Bold"/>
              </a:rPr>
              <a:t>Pose Classification</a:t>
            </a:r>
          </a:p>
        </p:txBody>
      </p:sp>
      <p:sp>
        <p:nvSpPr>
          <p:cNvPr id="11" name="TextBox 11"/>
          <p:cNvSpPr txBox="1"/>
          <p:nvPr/>
        </p:nvSpPr>
        <p:spPr>
          <a:xfrm>
            <a:off x="8554935" y="7226993"/>
            <a:ext cx="8315524" cy="468630"/>
          </a:xfrm>
          <a:prstGeom prst="rect">
            <a:avLst/>
          </a:prstGeom>
        </p:spPr>
        <p:txBody>
          <a:bodyPr lIns="0" tIns="0" rIns="0" bIns="0" rtlCol="0" anchor="t">
            <a:spAutoFit/>
          </a:bodyPr>
          <a:lstStyle/>
          <a:p>
            <a:pPr marL="518160" lvl="1" indent="-259080">
              <a:lnSpc>
                <a:spcPts val="3840"/>
              </a:lnSpc>
              <a:buFont typeface="Arial"/>
              <a:buChar char="•"/>
            </a:pPr>
            <a:r>
              <a:rPr lang="en-US" sz="2400">
                <a:solidFill>
                  <a:srgbClr val="000000"/>
                </a:solidFill>
                <a:latin typeface="Arimo"/>
              </a:rPr>
              <a:t>max probaility가 0.3 이상인 이미지 선별 후 동작 분류</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Freeform 2"/>
          <p:cNvSpPr/>
          <p:nvPr/>
        </p:nvSpPr>
        <p:spPr>
          <a:xfrm rot="262653">
            <a:off x="-1158999" y="-1115284"/>
            <a:ext cx="8411352" cy="8862536"/>
          </a:xfrm>
          <a:custGeom>
            <a:avLst/>
            <a:gdLst/>
            <a:ahLst/>
            <a:cxnLst/>
            <a:rect l="l" t="t" r="r" b="b"/>
            <a:pathLst>
              <a:path w="8411352" h="8862536">
                <a:moveTo>
                  <a:pt x="0" y="0"/>
                </a:moveTo>
                <a:lnTo>
                  <a:pt x="8411353" y="0"/>
                </a:lnTo>
                <a:lnTo>
                  <a:pt x="8411353" y="8862536"/>
                </a:lnTo>
                <a:lnTo>
                  <a:pt x="0" y="8862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583081" y="3330949"/>
            <a:ext cx="6818251" cy="3528997"/>
            <a:chOff x="0" y="0"/>
            <a:chExt cx="2244826" cy="1161879"/>
          </a:xfrm>
        </p:grpSpPr>
        <p:sp>
          <p:nvSpPr>
            <p:cNvPr id="4" name="Freeform 4"/>
            <p:cNvSpPr/>
            <p:nvPr/>
          </p:nvSpPr>
          <p:spPr>
            <a:xfrm>
              <a:off x="12700" y="12700"/>
              <a:ext cx="2180056" cy="1093299"/>
            </a:xfrm>
            <a:custGeom>
              <a:avLst/>
              <a:gdLst/>
              <a:ahLst/>
              <a:cxnLst/>
              <a:rect l="l" t="t" r="r" b="b"/>
              <a:pathLst>
                <a:path w="2180056" h="1093299">
                  <a:moveTo>
                    <a:pt x="146050" y="1093299"/>
                  </a:moveTo>
                  <a:lnTo>
                    <a:pt x="2034006" y="1093299"/>
                  </a:lnTo>
                  <a:cubicBezTo>
                    <a:pt x="2114016" y="1093299"/>
                    <a:pt x="2180056" y="1027259"/>
                    <a:pt x="2180056" y="947249"/>
                  </a:cubicBezTo>
                  <a:lnTo>
                    <a:pt x="2180056" y="146050"/>
                  </a:lnTo>
                  <a:cubicBezTo>
                    <a:pt x="2180056" y="66040"/>
                    <a:pt x="2114016" y="0"/>
                    <a:pt x="2034006" y="0"/>
                  </a:cubicBezTo>
                  <a:lnTo>
                    <a:pt x="146050" y="0"/>
                  </a:lnTo>
                  <a:cubicBezTo>
                    <a:pt x="66040" y="0"/>
                    <a:pt x="0" y="66040"/>
                    <a:pt x="0" y="146050"/>
                  </a:cubicBezTo>
                  <a:lnTo>
                    <a:pt x="0" y="947249"/>
                  </a:lnTo>
                  <a:cubicBezTo>
                    <a:pt x="0" y="1028529"/>
                    <a:pt x="66040" y="1093299"/>
                    <a:pt x="146050" y="1093299"/>
                  </a:cubicBezTo>
                </a:path>
              </a:pathLst>
            </a:custGeom>
            <a:solidFill>
              <a:srgbClr val="FFF6EC"/>
            </a:solidFill>
          </p:spPr>
          <p:txBody>
            <a:bodyPr/>
            <a:lstStyle/>
            <a:p>
              <a:endParaRPr lang="ko-KR" altLang="en-US"/>
            </a:p>
          </p:txBody>
        </p:sp>
        <p:sp>
          <p:nvSpPr>
            <p:cNvPr id="5" name="Freeform 5"/>
            <p:cNvSpPr/>
            <p:nvPr/>
          </p:nvSpPr>
          <p:spPr>
            <a:xfrm>
              <a:off x="0" y="0"/>
              <a:ext cx="2244826" cy="1161879"/>
            </a:xfrm>
            <a:custGeom>
              <a:avLst/>
              <a:gdLst/>
              <a:ahLst/>
              <a:cxnLst/>
              <a:rect l="l" t="t" r="r" b="b"/>
              <a:pathLst>
                <a:path w="2244826" h="1161879">
                  <a:moveTo>
                    <a:pt x="2181326" y="74930"/>
                  </a:moveTo>
                  <a:cubicBezTo>
                    <a:pt x="2153386" y="30480"/>
                    <a:pt x="2103856" y="0"/>
                    <a:pt x="2046706" y="0"/>
                  </a:cubicBezTo>
                  <a:lnTo>
                    <a:pt x="158750" y="0"/>
                  </a:lnTo>
                  <a:cubicBezTo>
                    <a:pt x="71120" y="0"/>
                    <a:pt x="0" y="71120"/>
                    <a:pt x="0" y="158750"/>
                  </a:cubicBezTo>
                  <a:lnTo>
                    <a:pt x="0" y="959949"/>
                  </a:lnTo>
                  <a:cubicBezTo>
                    <a:pt x="0" y="1012019"/>
                    <a:pt x="25400" y="1057739"/>
                    <a:pt x="63500" y="1086949"/>
                  </a:cubicBezTo>
                  <a:cubicBezTo>
                    <a:pt x="91440" y="1131399"/>
                    <a:pt x="140970" y="1161879"/>
                    <a:pt x="200759" y="1161879"/>
                  </a:cubicBezTo>
                  <a:lnTo>
                    <a:pt x="2086076" y="1161879"/>
                  </a:lnTo>
                  <a:cubicBezTo>
                    <a:pt x="2173706" y="1161879"/>
                    <a:pt x="2244826" y="1090759"/>
                    <a:pt x="2244826" y="1003129"/>
                  </a:cubicBezTo>
                  <a:lnTo>
                    <a:pt x="2244826" y="199249"/>
                  </a:lnTo>
                  <a:cubicBezTo>
                    <a:pt x="2244826" y="149860"/>
                    <a:pt x="2219426" y="104140"/>
                    <a:pt x="2181326" y="74930"/>
                  </a:cubicBezTo>
                  <a:moveTo>
                    <a:pt x="12700" y="959949"/>
                  </a:moveTo>
                  <a:lnTo>
                    <a:pt x="12700" y="158750"/>
                  </a:lnTo>
                  <a:cubicBezTo>
                    <a:pt x="12700" y="78740"/>
                    <a:pt x="78740" y="12700"/>
                    <a:pt x="158750" y="12700"/>
                  </a:cubicBezTo>
                  <a:lnTo>
                    <a:pt x="2046706" y="12700"/>
                  </a:lnTo>
                  <a:cubicBezTo>
                    <a:pt x="2126716" y="12700"/>
                    <a:pt x="2192756" y="78740"/>
                    <a:pt x="2192756" y="158750"/>
                  </a:cubicBezTo>
                  <a:lnTo>
                    <a:pt x="2192756" y="959949"/>
                  </a:lnTo>
                  <a:cubicBezTo>
                    <a:pt x="2192756" y="1039959"/>
                    <a:pt x="2126716" y="1105999"/>
                    <a:pt x="2046706" y="1105999"/>
                  </a:cubicBezTo>
                  <a:lnTo>
                    <a:pt x="158750" y="1105999"/>
                  </a:lnTo>
                  <a:cubicBezTo>
                    <a:pt x="78740" y="1105999"/>
                    <a:pt x="12700" y="1041229"/>
                    <a:pt x="12700" y="959949"/>
                  </a:cubicBezTo>
                </a:path>
              </a:pathLst>
            </a:custGeom>
            <a:solidFill>
              <a:srgbClr val="000000"/>
            </a:solidFill>
          </p:spPr>
          <p:txBody>
            <a:bodyPr/>
            <a:lstStyle/>
            <a:p>
              <a:endParaRPr lang="ko-KR" altLang="en-US"/>
            </a:p>
          </p:txBody>
        </p:sp>
      </p:grpSp>
      <p:sp>
        <p:nvSpPr>
          <p:cNvPr id="6" name="TextBox 6"/>
          <p:cNvSpPr txBox="1"/>
          <p:nvPr/>
        </p:nvSpPr>
        <p:spPr>
          <a:xfrm>
            <a:off x="2251888" y="4485848"/>
            <a:ext cx="5480637" cy="1409700"/>
          </a:xfrm>
          <a:prstGeom prst="rect">
            <a:avLst/>
          </a:prstGeom>
        </p:spPr>
        <p:txBody>
          <a:bodyPr lIns="0" tIns="0" rIns="0" bIns="0" rtlCol="0" anchor="t">
            <a:spAutoFit/>
          </a:bodyPr>
          <a:lstStyle/>
          <a:p>
            <a:pPr marL="0" lvl="0" indent="0" algn="ctr">
              <a:lnSpc>
                <a:spcPts val="10500"/>
              </a:lnSpc>
              <a:spcBef>
                <a:spcPct val="0"/>
              </a:spcBef>
            </a:pPr>
            <a:r>
              <a:rPr lang="en-US" sz="10500">
                <a:solidFill>
                  <a:srgbClr val="000000"/>
                </a:solidFill>
                <a:ea typeface="210 옥탑방"/>
              </a:rPr>
              <a:t>목차</a:t>
            </a:r>
          </a:p>
        </p:txBody>
      </p:sp>
      <p:sp>
        <p:nvSpPr>
          <p:cNvPr id="7" name="TextBox 7"/>
          <p:cNvSpPr txBox="1"/>
          <p:nvPr/>
        </p:nvSpPr>
        <p:spPr>
          <a:xfrm>
            <a:off x="9601923" y="1117600"/>
            <a:ext cx="7657377" cy="7604126"/>
          </a:xfrm>
          <a:prstGeom prst="rect">
            <a:avLst/>
          </a:prstGeom>
        </p:spPr>
        <p:txBody>
          <a:bodyPr lIns="0" tIns="0" rIns="0" bIns="0" rtlCol="0" anchor="t">
            <a:spAutoFit/>
          </a:bodyPr>
          <a:lstStyle/>
          <a:p>
            <a:pPr marL="755649" lvl="1" indent="-377824">
              <a:lnSpc>
                <a:spcPts val="8749"/>
              </a:lnSpc>
              <a:buFont typeface="Arial"/>
              <a:buChar char="•"/>
            </a:pPr>
            <a:r>
              <a:rPr lang="en-US" sz="3499">
                <a:solidFill>
                  <a:srgbClr val="FFF6EC"/>
                </a:solidFill>
                <a:ea typeface="210 옥탑방"/>
              </a:rPr>
              <a:t>데이터 소개</a:t>
            </a:r>
          </a:p>
          <a:p>
            <a:pPr marL="755649" lvl="1" indent="-377824">
              <a:lnSpc>
                <a:spcPts val="8749"/>
              </a:lnSpc>
              <a:buFont typeface="Arial"/>
              <a:buChar char="•"/>
            </a:pPr>
            <a:r>
              <a:rPr lang="en-US" sz="3499">
                <a:solidFill>
                  <a:srgbClr val="FFF6EC"/>
                </a:solidFill>
                <a:ea typeface="210 옥탑방"/>
              </a:rPr>
              <a:t>모델 소개(ViT-&gt;ViTAE-&gt;ViTPose)</a:t>
            </a:r>
          </a:p>
          <a:p>
            <a:pPr marL="755649" lvl="1" indent="-377824">
              <a:lnSpc>
                <a:spcPts val="8749"/>
              </a:lnSpc>
              <a:buFont typeface="Arial"/>
              <a:buChar char="•"/>
            </a:pPr>
            <a:r>
              <a:rPr lang="en-US" sz="3499">
                <a:solidFill>
                  <a:srgbClr val="FFF6EC"/>
                </a:solidFill>
                <a:ea typeface="210 옥탑방"/>
              </a:rPr>
              <a:t>진행 파이프라인</a:t>
            </a:r>
          </a:p>
          <a:p>
            <a:pPr marL="755649" lvl="1" indent="-377824">
              <a:lnSpc>
                <a:spcPts val="8749"/>
              </a:lnSpc>
              <a:buFont typeface="Arial"/>
              <a:buChar char="•"/>
            </a:pPr>
            <a:r>
              <a:rPr lang="en-US" sz="3499">
                <a:solidFill>
                  <a:srgbClr val="FFF6EC"/>
                </a:solidFill>
                <a:ea typeface="210 옥탑방"/>
              </a:rPr>
              <a:t>데이터 처리</a:t>
            </a:r>
          </a:p>
          <a:p>
            <a:pPr marL="755649" lvl="1" indent="-377824">
              <a:lnSpc>
                <a:spcPts val="8749"/>
              </a:lnSpc>
              <a:buFont typeface="Arial"/>
              <a:buChar char="•"/>
            </a:pPr>
            <a:r>
              <a:rPr lang="en-US" sz="3499">
                <a:solidFill>
                  <a:srgbClr val="FFF6EC"/>
                </a:solidFill>
                <a:latin typeface="210 옥탑방"/>
              </a:rPr>
              <a:t>Classification</a:t>
            </a:r>
          </a:p>
          <a:p>
            <a:pPr marL="755649" lvl="1" indent="-377824">
              <a:lnSpc>
                <a:spcPts val="8749"/>
              </a:lnSpc>
              <a:buFont typeface="Arial"/>
              <a:buChar char="•"/>
            </a:pPr>
            <a:r>
              <a:rPr lang="en-US" sz="3499">
                <a:solidFill>
                  <a:srgbClr val="FFF6EC"/>
                </a:solidFill>
                <a:ea typeface="210 옥탑방"/>
              </a:rPr>
              <a:t>비디오 추출</a:t>
            </a:r>
          </a:p>
          <a:p>
            <a:pPr marL="755649" lvl="1" indent="-377824" algn="l">
              <a:lnSpc>
                <a:spcPts val="8749"/>
              </a:lnSpc>
              <a:buFont typeface="Arial"/>
              <a:buChar char="•"/>
            </a:pPr>
            <a:r>
              <a:rPr lang="en-US" sz="3499">
                <a:solidFill>
                  <a:srgbClr val="FFF6EC"/>
                </a:solidFill>
                <a:latin typeface="210 옥탑방"/>
              </a:rPr>
              <a:t>Pose Classification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Freeform 2"/>
          <p:cNvSpPr/>
          <p:nvPr/>
        </p:nvSpPr>
        <p:spPr>
          <a:xfrm>
            <a:off x="9524344" y="1028700"/>
            <a:ext cx="6250102" cy="599051"/>
          </a:xfrm>
          <a:custGeom>
            <a:avLst/>
            <a:gdLst/>
            <a:ahLst/>
            <a:cxnLst/>
            <a:rect l="l" t="t" r="r" b="b"/>
            <a:pathLst>
              <a:path w="6250102" h="599051">
                <a:moveTo>
                  <a:pt x="0" y="0"/>
                </a:moveTo>
                <a:lnTo>
                  <a:pt x="6250102" y="0"/>
                </a:lnTo>
                <a:lnTo>
                  <a:pt x="6250102" y="599051"/>
                </a:lnTo>
                <a:lnTo>
                  <a:pt x="0" y="599051"/>
                </a:lnTo>
                <a:lnTo>
                  <a:pt x="0" y="0"/>
                </a:lnTo>
                <a:close/>
              </a:path>
            </a:pathLst>
          </a:custGeom>
          <a:blipFill>
            <a:blip r:embed="rId2"/>
            <a:stretch>
              <a:fillRect/>
            </a:stretch>
          </a:blipFill>
        </p:spPr>
        <p:txBody>
          <a:bodyPr/>
          <a:lstStyle/>
          <a:p>
            <a:endParaRPr lang="ko-KR" altLang="en-US"/>
          </a:p>
        </p:txBody>
      </p:sp>
      <p:grpSp>
        <p:nvGrpSpPr>
          <p:cNvPr id="3" name="Group 3"/>
          <p:cNvGrpSpPr/>
          <p:nvPr/>
        </p:nvGrpSpPr>
        <p:grpSpPr>
          <a:xfrm>
            <a:off x="481819" y="2037117"/>
            <a:ext cx="15292628" cy="2358708"/>
            <a:chOff x="0" y="0"/>
            <a:chExt cx="6283293" cy="969124"/>
          </a:xfrm>
        </p:grpSpPr>
        <p:sp>
          <p:nvSpPr>
            <p:cNvPr id="4" name="Freeform 4"/>
            <p:cNvSpPr/>
            <p:nvPr/>
          </p:nvSpPr>
          <p:spPr>
            <a:xfrm>
              <a:off x="12700" y="12700"/>
              <a:ext cx="6218523" cy="900544"/>
            </a:xfrm>
            <a:custGeom>
              <a:avLst/>
              <a:gdLst/>
              <a:ahLst/>
              <a:cxnLst/>
              <a:rect l="l" t="t" r="r" b="b"/>
              <a:pathLst>
                <a:path w="6218523" h="900544">
                  <a:moveTo>
                    <a:pt x="146050" y="900544"/>
                  </a:moveTo>
                  <a:lnTo>
                    <a:pt x="6072473" y="900544"/>
                  </a:lnTo>
                  <a:cubicBezTo>
                    <a:pt x="6152483" y="900544"/>
                    <a:pt x="6218523" y="834504"/>
                    <a:pt x="6218523" y="754494"/>
                  </a:cubicBezTo>
                  <a:lnTo>
                    <a:pt x="6218523" y="146050"/>
                  </a:lnTo>
                  <a:cubicBezTo>
                    <a:pt x="6218523" y="66040"/>
                    <a:pt x="6152483" y="0"/>
                    <a:pt x="6072473" y="0"/>
                  </a:cubicBezTo>
                  <a:lnTo>
                    <a:pt x="146050" y="0"/>
                  </a:lnTo>
                  <a:cubicBezTo>
                    <a:pt x="66040" y="0"/>
                    <a:pt x="0" y="66040"/>
                    <a:pt x="0" y="146050"/>
                  </a:cubicBezTo>
                  <a:lnTo>
                    <a:pt x="0" y="754494"/>
                  </a:lnTo>
                  <a:cubicBezTo>
                    <a:pt x="0" y="835774"/>
                    <a:pt x="66040" y="900544"/>
                    <a:pt x="146050" y="900544"/>
                  </a:cubicBezTo>
                </a:path>
              </a:pathLst>
            </a:custGeom>
            <a:solidFill>
              <a:srgbClr val="FFF6EC"/>
            </a:solidFill>
          </p:spPr>
          <p:txBody>
            <a:bodyPr/>
            <a:lstStyle/>
            <a:p>
              <a:endParaRPr lang="ko-KR" altLang="en-US"/>
            </a:p>
          </p:txBody>
        </p:sp>
        <p:sp>
          <p:nvSpPr>
            <p:cNvPr id="5" name="Freeform 5"/>
            <p:cNvSpPr/>
            <p:nvPr/>
          </p:nvSpPr>
          <p:spPr>
            <a:xfrm>
              <a:off x="0" y="0"/>
              <a:ext cx="6283293" cy="969124"/>
            </a:xfrm>
            <a:custGeom>
              <a:avLst/>
              <a:gdLst/>
              <a:ahLst/>
              <a:cxnLst/>
              <a:rect l="l" t="t" r="r" b="b"/>
              <a:pathLst>
                <a:path w="6283293" h="969124">
                  <a:moveTo>
                    <a:pt x="6219793" y="74930"/>
                  </a:moveTo>
                  <a:cubicBezTo>
                    <a:pt x="6191853" y="30480"/>
                    <a:pt x="6142323" y="0"/>
                    <a:pt x="6085173" y="0"/>
                  </a:cubicBezTo>
                  <a:lnTo>
                    <a:pt x="158750" y="0"/>
                  </a:lnTo>
                  <a:cubicBezTo>
                    <a:pt x="71120" y="0"/>
                    <a:pt x="0" y="71120"/>
                    <a:pt x="0" y="158750"/>
                  </a:cubicBezTo>
                  <a:lnTo>
                    <a:pt x="0" y="767194"/>
                  </a:lnTo>
                  <a:cubicBezTo>
                    <a:pt x="0" y="819264"/>
                    <a:pt x="25400" y="864984"/>
                    <a:pt x="63500" y="894194"/>
                  </a:cubicBezTo>
                  <a:cubicBezTo>
                    <a:pt x="91440" y="938644"/>
                    <a:pt x="140970" y="969124"/>
                    <a:pt x="219464" y="969124"/>
                  </a:cubicBezTo>
                  <a:lnTo>
                    <a:pt x="6124543" y="969124"/>
                  </a:lnTo>
                  <a:cubicBezTo>
                    <a:pt x="6212173" y="969124"/>
                    <a:pt x="6283293" y="898004"/>
                    <a:pt x="6283293" y="810374"/>
                  </a:cubicBezTo>
                  <a:lnTo>
                    <a:pt x="6283293" y="198250"/>
                  </a:lnTo>
                  <a:cubicBezTo>
                    <a:pt x="6283293" y="149860"/>
                    <a:pt x="6257893" y="104140"/>
                    <a:pt x="6219793" y="74930"/>
                  </a:cubicBezTo>
                  <a:moveTo>
                    <a:pt x="12700" y="767194"/>
                  </a:moveTo>
                  <a:lnTo>
                    <a:pt x="12700" y="158750"/>
                  </a:lnTo>
                  <a:cubicBezTo>
                    <a:pt x="12700" y="78740"/>
                    <a:pt x="78740" y="12700"/>
                    <a:pt x="158750" y="12700"/>
                  </a:cubicBezTo>
                  <a:lnTo>
                    <a:pt x="6085173" y="12700"/>
                  </a:lnTo>
                  <a:cubicBezTo>
                    <a:pt x="6165183" y="12700"/>
                    <a:pt x="6231223" y="78740"/>
                    <a:pt x="6231223" y="158750"/>
                  </a:cubicBezTo>
                  <a:lnTo>
                    <a:pt x="6231223" y="767194"/>
                  </a:lnTo>
                  <a:cubicBezTo>
                    <a:pt x="6231223" y="847204"/>
                    <a:pt x="6165183" y="913244"/>
                    <a:pt x="6085173" y="913244"/>
                  </a:cubicBezTo>
                  <a:lnTo>
                    <a:pt x="158750" y="913244"/>
                  </a:lnTo>
                  <a:cubicBezTo>
                    <a:pt x="78740" y="913244"/>
                    <a:pt x="12700" y="848474"/>
                    <a:pt x="12700" y="767194"/>
                  </a:cubicBezTo>
                </a:path>
              </a:pathLst>
            </a:custGeom>
            <a:solidFill>
              <a:srgbClr val="000000"/>
            </a:solidFill>
          </p:spPr>
          <p:txBody>
            <a:bodyPr/>
            <a:lstStyle/>
            <a:p>
              <a:endParaRPr lang="ko-KR" altLang="en-US"/>
            </a:p>
          </p:txBody>
        </p:sp>
      </p:grpSp>
      <p:sp>
        <p:nvSpPr>
          <p:cNvPr id="6" name="Freeform 6"/>
          <p:cNvSpPr/>
          <p:nvPr/>
        </p:nvSpPr>
        <p:spPr>
          <a:xfrm>
            <a:off x="481819" y="4776825"/>
            <a:ext cx="12329629" cy="2760578"/>
          </a:xfrm>
          <a:custGeom>
            <a:avLst/>
            <a:gdLst/>
            <a:ahLst/>
            <a:cxnLst/>
            <a:rect l="l" t="t" r="r" b="b"/>
            <a:pathLst>
              <a:path w="12329629" h="2760578">
                <a:moveTo>
                  <a:pt x="0" y="0"/>
                </a:moveTo>
                <a:lnTo>
                  <a:pt x="12329628" y="0"/>
                </a:lnTo>
                <a:lnTo>
                  <a:pt x="12329628" y="2760578"/>
                </a:lnTo>
                <a:lnTo>
                  <a:pt x="0" y="2760578"/>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11877578" y="5634119"/>
            <a:ext cx="1267106" cy="52988"/>
          </a:xfrm>
          <a:custGeom>
            <a:avLst/>
            <a:gdLst/>
            <a:ahLst/>
            <a:cxnLst/>
            <a:rect l="l" t="t" r="r" b="b"/>
            <a:pathLst>
              <a:path w="1267106" h="52988">
                <a:moveTo>
                  <a:pt x="0" y="0"/>
                </a:moveTo>
                <a:lnTo>
                  <a:pt x="1267106" y="0"/>
                </a:lnTo>
                <a:lnTo>
                  <a:pt x="1267106" y="52988"/>
                </a:lnTo>
                <a:lnTo>
                  <a:pt x="0" y="52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8" name="TextBox 8"/>
          <p:cNvSpPr txBox="1"/>
          <p:nvPr/>
        </p:nvSpPr>
        <p:spPr>
          <a:xfrm>
            <a:off x="1028500" y="2956123"/>
            <a:ext cx="14199265" cy="990219"/>
          </a:xfrm>
          <a:prstGeom prst="rect">
            <a:avLst/>
          </a:prstGeom>
        </p:spPr>
        <p:txBody>
          <a:bodyPr lIns="0" tIns="0" rIns="0" bIns="0" rtlCol="0" anchor="t">
            <a:spAutoFit/>
          </a:bodyPr>
          <a:lstStyle/>
          <a:p>
            <a:pPr>
              <a:lnSpc>
                <a:spcPts val="4007"/>
              </a:lnSpc>
            </a:pPr>
            <a:r>
              <a:rPr lang="en-US" sz="2399" spc="21">
                <a:solidFill>
                  <a:srgbClr val="000000"/>
                </a:solidFill>
                <a:latin typeface="Arimo"/>
              </a:rPr>
              <a:t>predict_proba는 [샘플 개수, 클래수 개수]의 배열로, 각 샘플별로 클래스에 속할 확률을 제공하기 때문에, 각각의 imge마다 나올 확률이 최대인 class를 구한다.</a:t>
            </a:r>
          </a:p>
        </p:txBody>
      </p:sp>
      <p:sp>
        <p:nvSpPr>
          <p:cNvPr id="9" name="TextBox 9"/>
          <p:cNvSpPr txBox="1"/>
          <p:nvPr/>
        </p:nvSpPr>
        <p:spPr>
          <a:xfrm>
            <a:off x="844322" y="542283"/>
            <a:ext cx="9732699" cy="1115709"/>
          </a:xfrm>
          <a:prstGeom prst="rect">
            <a:avLst/>
          </a:prstGeom>
        </p:spPr>
        <p:txBody>
          <a:bodyPr lIns="0" tIns="0" rIns="0" bIns="0" rtlCol="0" anchor="t">
            <a:spAutoFit/>
          </a:bodyPr>
          <a:lstStyle/>
          <a:p>
            <a:pPr>
              <a:lnSpc>
                <a:spcPts val="8300"/>
              </a:lnSpc>
            </a:pPr>
            <a:r>
              <a:rPr lang="en-US" sz="8300">
                <a:solidFill>
                  <a:srgbClr val="FFF6EC"/>
                </a:solidFill>
                <a:latin typeface="210 옥탑방"/>
              </a:rPr>
              <a:t>Pose Selection</a:t>
            </a:r>
          </a:p>
        </p:txBody>
      </p:sp>
      <p:sp>
        <p:nvSpPr>
          <p:cNvPr id="10" name="TextBox 10"/>
          <p:cNvSpPr txBox="1"/>
          <p:nvPr/>
        </p:nvSpPr>
        <p:spPr>
          <a:xfrm>
            <a:off x="1028500" y="2289787"/>
            <a:ext cx="10481433" cy="485394"/>
          </a:xfrm>
          <a:prstGeom prst="rect">
            <a:avLst/>
          </a:prstGeom>
        </p:spPr>
        <p:txBody>
          <a:bodyPr lIns="0" tIns="0" rIns="0" bIns="0" rtlCol="0" anchor="t">
            <a:spAutoFit/>
          </a:bodyPr>
          <a:lstStyle/>
          <a:p>
            <a:pPr>
              <a:lnSpc>
                <a:spcPts val="4007"/>
              </a:lnSpc>
            </a:pPr>
            <a:r>
              <a:rPr lang="en-US" sz="2399" spc="21">
                <a:solidFill>
                  <a:srgbClr val="000000"/>
                </a:solidFill>
                <a:latin typeface="Arimo"/>
              </a:rPr>
              <a:t>model : randomforest를 고양시 태권도 데이터로 학습한 모델</a:t>
            </a:r>
          </a:p>
        </p:txBody>
      </p:sp>
      <p:sp>
        <p:nvSpPr>
          <p:cNvPr id="11" name="Freeform 11"/>
          <p:cNvSpPr/>
          <p:nvPr/>
        </p:nvSpPr>
        <p:spPr>
          <a:xfrm>
            <a:off x="11877578" y="6562698"/>
            <a:ext cx="1267106" cy="52988"/>
          </a:xfrm>
          <a:custGeom>
            <a:avLst/>
            <a:gdLst/>
            <a:ahLst/>
            <a:cxnLst/>
            <a:rect l="l" t="t" r="r" b="b"/>
            <a:pathLst>
              <a:path w="1267106" h="52988">
                <a:moveTo>
                  <a:pt x="0" y="0"/>
                </a:moveTo>
                <a:lnTo>
                  <a:pt x="1267106" y="0"/>
                </a:lnTo>
                <a:lnTo>
                  <a:pt x="1267106" y="52988"/>
                </a:lnTo>
                <a:lnTo>
                  <a:pt x="0" y="52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2" name="Freeform 12"/>
          <p:cNvSpPr/>
          <p:nvPr/>
        </p:nvSpPr>
        <p:spPr>
          <a:xfrm>
            <a:off x="11877578" y="7484415"/>
            <a:ext cx="1267106" cy="52988"/>
          </a:xfrm>
          <a:custGeom>
            <a:avLst/>
            <a:gdLst/>
            <a:ahLst/>
            <a:cxnLst/>
            <a:rect l="l" t="t" r="r" b="b"/>
            <a:pathLst>
              <a:path w="1267106" h="52988">
                <a:moveTo>
                  <a:pt x="0" y="0"/>
                </a:moveTo>
                <a:lnTo>
                  <a:pt x="1267106" y="0"/>
                </a:lnTo>
                <a:lnTo>
                  <a:pt x="1267106" y="52988"/>
                </a:lnTo>
                <a:lnTo>
                  <a:pt x="0" y="52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grpSp>
        <p:nvGrpSpPr>
          <p:cNvPr id="13" name="Group 13"/>
          <p:cNvGrpSpPr/>
          <p:nvPr/>
        </p:nvGrpSpPr>
        <p:grpSpPr>
          <a:xfrm>
            <a:off x="7711919" y="7842203"/>
            <a:ext cx="10096174" cy="1821935"/>
            <a:chOff x="0" y="0"/>
            <a:chExt cx="4148223" cy="748580"/>
          </a:xfrm>
        </p:grpSpPr>
        <p:sp>
          <p:nvSpPr>
            <p:cNvPr id="14" name="Freeform 14"/>
            <p:cNvSpPr/>
            <p:nvPr/>
          </p:nvSpPr>
          <p:spPr>
            <a:xfrm>
              <a:off x="12700" y="12700"/>
              <a:ext cx="4083453" cy="680000"/>
            </a:xfrm>
            <a:custGeom>
              <a:avLst/>
              <a:gdLst/>
              <a:ahLst/>
              <a:cxnLst/>
              <a:rect l="l" t="t" r="r" b="b"/>
              <a:pathLst>
                <a:path w="4083453" h="680000">
                  <a:moveTo>
                    <a:pt x="146050" y="680000"/>
                  </a:moveTo>
                  <a:lnTo>
                    <a:pt x="3937403" y="680000"/>
                  </a:lnTo>
                  <a:cubicBezTo>
                    <a:pt x="4017413" y="680000"/>
                    <a:pt x="4083453" y="613960"/>
                    <a:pt x="4083453" y="533950"/>
                  </a:cubicBezTo>
                  <a:lnTo>
                    <a:pt x="4083453" y="146050"/>
                  </a:lnTo>
                  <a:cubicBezTo>
                    <a:pt x="4083453" y="66040"/>
                    <a:pt x="4017413" y="0"/>
                    <a:pt x="3937403" y="0"/>
                  </a:cubicBezTo>
                  <a:lnTo>
                    <a:pt x="146050" y="0"/>
                  </a:lnTo>
                  <a:cubicBezTo>
                    <a:pt x="66040" y="0"/>
                    <a:pt x="0" y="66040"/>
                    <a:pt x="0" y="146050"/>
                  </a:cubicBezTo>
                  <a:lnTo>
                    <a:pt x="0" y="533950"/>
                  </a:lnTo>
                  <a:cubicBezTo>
                    <a:pt x="0" y="615230"/>
                    <a:pt x="66040" y="680000"/>
                    <a:pt x="146050" y="680000"/>
                  </a:cubicBezTo>
                </a:path>
              </a:pathLst>
            </a:custGeom>
            <a:solidFill>
              <a:srgbClr val="FFF6EC"/>
            </a:solidFill>
          </p:spPr>
          <p:txBody>
            <a:bodyPr/>
            <a:lstStyle/>
            <a:p>
              <a:endParaRPr lang="ko-KR" altLang="en-US"/>
            </a:p>
          </p:txBody>
        </p:sp>
        <p:sp>
          <p:nvSpPr>
            <p:cNvPr id="15" name="Freeform 15"/>
            <p:cNvSpPr/>
            <p:nvPr/>
          </p:nvSpPr>
          <p:spPr>
            <a:xfrm>
              <a:off x="0" y="0"/>
              <a:ext cx="4148223" cy="748580"/>
            </a:xfrm>
            <a:custGeom>
              <a:avLst/>
              <a:gdLst/>
              <a:ahLst/>
              <a:cxnLst/>
              <a:rect l="l" t="t" r="r" b="b"/>
              <a:pathLst>
                <a:path w="4148223" h="748580">
                  <a:moveTo>
                    <a:pt x="4084723" y="74930"/>
                  </a:moveTo>
                  <a:cubicBezTo>
                    <a:pt x="4056783" y="30480"/>
                    <a:pt x="4007253" y="0"/>
                    <a:pt x="3950103" y="0"/>
                  </a:cubicBezTo>
                  <a:lnTo>
                    <a:pt x="158750" y="0"/>
                  </a:lnTo>
                  <a:cubicBezTo>
                    <a:pt x="71120" y="0"/>
                    <a:pt x="0" y="71120"/>
                    <a:pt x="0" y="158750"/>
                  </a:cubicBezTo>
                  <a:lnTo>
                    <a:pt x="0" y="546650"/>
                  </a:lnTo>
                  <a:cubicBezTo>
                    <a:pt x="0" y="598720"/>
                    <a:pt x="25400" y="644440"/>
                    <a:pt x="63500" y="673650"/>
                  </a:cubicBezTo>
                  <a:cubicBezTo>
                    <a:pt x="91440" y="718100"/>
                    <a:pt x="140970" y="748580"/>
                    <a:pt x="209575" y="748580"/>
                  </a:cubicBezTo>
                  <a:lnTo>
                    <a:pt x="3989473" y="748580"/>
                  </a:lnTo>
                  <a:cubicBezTo>
                    <a:pt x="4077103" y="748580"/>
                    <a:pt x="4148223" y="677460"/>
                    <a:pt x="4148223" y="589830"/>
                  </a:cubicBezTo>
                  <a:lnTo>
                    <a:pt x="4148223" y="197106"/>
                  </a:lnTo>
                  <a:cubicBezTo>
                    <a:pt x="4148222" y="149860"/>
                    <a:pt x="4122822" y="104140"/>
                    <a:pt x="4084723" y="74930"/>
                  </a:cubicBezTo>
                  <a:moveTo>
                    <a:pt x="12700" y="546650"/>
                  </a:moveTo>
                  <a:lnTo>
                    <a:pt x="12700" y="158750"/>
                  </a:lnTo>
                  <a:cubicBezTo>
                    <a:pt x="12700" y="78740"/>
                    <a:pt x="78740" y="12700"/>
                    <a:pt x="158750" y="12700"/>
                  </a:cubicBezTo>
                  <a:lnTo>
                    <a:pt x="3950103" y="12700"/>
                  </a:lnTo>
                  <a:cubicBezTo>
                    <a:pt x="4030113" y="12700"/>
                    <a:pt x="4096153" y="78740"/>
                    <a:pt x="4096153" y="158750"/>
                  </a:cubicBezTo>
                  <a:lnTo>
                    <a:pt x="4096153" y="546650"/>
                  </a:lnTo>
                  <a:cubicBezTo>
                    <a:pt x="4096153" y="626660"/>
                    <a:pt x="4030113" y="692700"/>
                    <a:pt x="3950103" y="692700"/>
                  </a:cubicBezTo>
                  <a:lnTo>
                    <a:pt x="158750" y="692700"/>
                  </a:lnTo>
                  <a:cubicBezTo>
                    <a:pt x="78740" y="692700"/>
                    <a:pt x="12700" y="627930"/>
                    <a:pt x="12700" y="546650"/>
                  </a:cubicBezTo>
                </a:path>
              </a:pathLst>
            </a:custGeom>
            <a:solidFill>
              <a:srgbClr val="000000"/>
            </a:solidFill>
          </p:spPr>
          <p:txBody>
            <a:bodyPr/>
            <a:lstStyle/>
            <a:p>
              <a:endParaRPr lang="ko-KR" altLang="en-US"/>
            </a:p>
          </p:txBody>
        </p:sp>
      </p:grpSp>
      <p:sp>
        <p:nvSpPr>
          <p:cNvPr id="16" name="TextBox 16"/>
          <p:cNvSpPr txBox="1"/>
          <p:nvPr/>
        </p:nvSpPr>
        <p:spPr>
          <a:xfrm>
            <a:off x="8128132" y="8137478"/>
            <a:ext cx="9804504" cy="1065277"/>
          </a:xfrm>
          <a:prstGeom prst="rect">
            <a:avLst/>
          </a:prstGeom>
        </p:spPr>
        <p:txBody>
          <a:bodyPr lIns="0" tIns="0" rIns="0" bIns="0" rtlCol="0" anchor="t">
            <a:spAutoFit/>
          </a:bodyPr>
          <a:lstStyle/>
          <a:p>
            <a:pPr>
              <a:lnSpc>
                <a:spcPts val="4391"/>
              </a:lnSpc>
            </a:pPr>
            <a:r>
              <a:rPr lang="en-US" sz="2399" spc="21">
                <a:solidFill>
                  <a:srgbClr val="000000"/>
                </a:solidFill>
                <a:latin typeface="Arimo"/>
              </a:rPr>
              <a:t>max probaility가 낮은 img는</a:t>
            </a:r>
          </a:p>
          <a:p>
            <a:pPr>
              <a:lnSpc>
                <a:spcPts val="4391"/>
              </a:lnSpc>
            </a:pPr>
            <a:r>
              <a:rPr lang="en-US" sz="2399" u="sng" spc="21">
                <a:solidFill>
                  <a:srgbClr val="000000"/>
                </a:solidFill>
                <a:ea typeface="Arimo"/>
              </a:rPr>
              <a:t>어떠한 class에도 속하지 않는 동작 준비 과정</a:t>
            </a:r>
            <a:r>
              <a:rPr lang="en-US" sz="2399" spc="21">
                <a:solidFill>
                  <a:srgbClr val="000000"/>
                </a:solidFill>
                <a:ea typeface="Arimo"/>
              </a:rPr>
              <a:t>이이때문에 제거해준다.</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Freeform 2"/>
          <p:cNvSpPr/>
          <p:nvPr/>
        </p:nvSpPr>
        <p:spPr>
          <a:xfrm>
            <a:off x="703301" y="2101436"/>
            <a:ext cx="9573624" cy="2037384"/>
          </a:xfrm>
          <a:custGeom>
            <a:avLst/>
            <a:gdLst/>
            <a:ahLst/>
            <a:cxnLst/>
            <a:rect l="l" t="t" r="r" b="b"/>
            <a:pathLst>
              <a:path w="9573624" h="2037384">
                <a:moveTo>
                  <a:pt x="0" y="0"/>
                </a:moveTo>
                <a:lnTo>
                  <a:pt x="9573624" y="0"/>
                </a:lnTo>
                <a:lnTo>
                  <a:pt x="9573624" y="2037384"/>
                </a:lnTo>
                <a:lnTo>
                  <a:pt x="0" y="2037384"/>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3624855" y="4305852"/>
            <a:ext cx="14294048" cy="5848648"/>
          </a:xfrm>
          <a:custGeom>
            <a:avLst/>
            <a:gdLst/>
            <a:ahLst/>
            <a:cxnLst/>
            <a:rect l="l" t="t" r="r" b="b"/>
            <a:pathLst>
              <a:path w="14294048" h="5848648">
                <a:moveTo>
                  <a:pt x="0" y="0"/>
                </a:moveTo>
                <a:lnTo>
                  <a:pt x="14294048" y="0"/>
                </a:lnTo>
                <a:lnTo>
                  <a:pt x="14294048" y="5848648"/>
                </a:lnTo>
                <a:lnTo>
                  <a:pt x="0" y="5848648"/>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844322" y="542283"/>
            <a:ext cx="9732699" cy="1115709"/>
          </a:xfrm>
          <a:prstGeom prst="rect">
            <a:avLst/>
          </a:prstGeom>
        </p:spPr>
        <p:txBody>
          <a:bodyPr lIns="0" tIns="0" rIns="0" bIns="0" rtlCol="0" anchor="t">
            <a:spAutoFit/>
          </a:bodyPr>
          <a:lstStyle/>
          <a:p>
            <a:pPr marL="0" lvl="0" indent="0" algn="l">
              <a:lnSpc>
                <a:spcPts val="8300"/>
              </a:lnSpc>
              <a:spcBef>
                <a:spcPct val="0"/>
              </a:spcBef>
            </a:pPr>
            <a:r>
              <a:rPr lang="en-US" sz="8300" u="none" strike="noStrike">
                <a:solidFill>
                  <a:srgbClr val="FFF6EC"/>
                </a:solidFill>
                <a:latin typeface="210 옥탑방"/>
              </a:rPr>
              <a:t>Pose Classification</a:t>
            </a:r>
          </a:p>
        </p:txBody>
      </p:sp>
      <p:grpSp>
        <p:nvGrpSpPr>
          <p:cNvPr id="5" name="Group 5"/>
          <p:cNvGrpSpPr/>
          <p:nvPr/>
        </p:nvGrpSpPr>
        <p:grpSpPr>
          <a:xfrm>
            <a:off x="10577021" y="2101436"/>
            <a:ext cx="7341882" cy="2037384"/>
            <a:chOff x="0" y="0"/>
            <a:chExt cx="5538821" cy="1537032"/>
          </a:xfrm>
        </p:grpSpPr>
        <p:sp>
          <p:nvSpPr>
            <p:cNvPr id="6" name="Freeform 6"/>
            <p:cNvSpPr/>
            <p:nvPr/>
          </p:nvSpPr>
          <p:spPr>
            <a:xfrm>
              <a:off x="0" y="0"/>
              <a:ext cx="5538822" cy="1537032"/>
            </a:xfrm>
            <a:custGeom>
              <a:avLst/>
              <a:gdLst/>
              <a:ahLst/>
              <a:cxnLst/>
              <a:rect l="l" t="t" r="r" b="b"/>
              <a:pathLst>
                <a:path w="5538822" h="1537032">
                  <a:moveTo>
                    <a:pt x="31635" y="0"/>
                  </a:moveTo>
                  <a:lnTo>
                    <a:pt x="5507187" y="0"/>
                  </a:lnTo>
                  <a:cubicBezTo>
                    <a:pt x="5524658" y="0"/>
                    <a:pt x="5538822" y="14163"/>
                    <a:pt x="5538822" y="31635"/>
                  </a:cubicBezTo>
                  <a:lnTo>
                    <a:pt x="5538822" y="1505397"/>
                  </a:lnTo>
                  <a:cubicBezTo>
                    <a:pt x="5538822" y="1522868"/>
                    <a:pt x="5524658" y="1537032"/>
                    <a:pt x="5507187" y="1537032"/>
                  </a:cubicBezTo>
                  <a:lnTo>
                    <a:pt x="31635" y="1537032"/>
                  </a:lnTo>
                  <a:cubicBezTo>
                    <a:pt x="14163" y="1537032"/>
                    <a:pt x="0" y="1522868"/>
                    <a:pt x="0" y="1505397"/>
                  </a:cubicBezTo>
                  <a:lnTo>
                    <a:pt x="0" y="31635"/>
                  </a:lnTo>
                  <a:cubicBezTo>
                    <a:pt x="0" y="14163"/>
                    <a:pt x="14163" y="0"/>
                    <a:pt x="31635" y="0"/>
                  </a:cubicBezTo>
                  <a:close/>
                </a:path>
              </a:pathLst>
            </a:custGeom>
            <a:solidFill>
              <a:srgbClr val="FFF6EC"/>
            </a:solidFill>
            <a:ln>
              <a:noFill/>
            </a:ln>
          </p:spPr>
          <p:txBody>
            <a:bodyPr/>
            <a:lstStyle/>
            <a:p>
              <a:endParaRPr lang="ko-KR" altLang="en-US"/>
            </a:p>
          </p:txBody>
        </p:sp>
        <p:sp>
          <p:nvSpPr>
            <p:cNvPr id="7" name="TextBox 7"/>
            <p:cNvSpPr txBox="1"/>
            <p:nvPr/>
          </p:nvSpPr>
          <p:spPr>
            <a:xfrm>
              <a:off x="0" y="-123825"/>
              <a:ext cx="812800" cy="936625"/>
            </a:xfrm>
            <a:prstGeom prst="rect">
              <a:avLst/>
            </a:prstGeom>
          </p:spPr>
          <p:txBody>
            <a:bodyPr lIns="254000" tIns="254000" rIns="254000" bIns="254000" rtlCol="0" anchor="ctr"/>
            <a:lstStyle/>
            <a:p>
              <a:pPr>
                <a:lnSpc>
                  <a:spcPts val="4199"/>
                </a:lnSpc>
              </a:pPr>
              <a:endParaRPr/>
            </a:p>
          </p:txBody>
        </p:sp>
      </p:grpSp>
      <p:sp>
        <p:nvSpPr>
          <p:cNvPr id="8" name="TextBox 8"/>
          <p:cNvSpPr txBox="1"/>
          <p:nvPr/>
        </p:nvSpPr>
        <p:spPr>
          <a:xfrm>
            <a:off x="10945563" y="2235065"/>
            <a:ext cx="6604799" cy="1617727"/>
          </a:xfrm>
          <a:prstGeom prst="rect">
            <a:avLst/>
          </a:prstGeom>
        </p:spPr>
        <p:txBody>
          <a:bodyPr lIns="0" tIns="0" rIns="0" bIns="0" rtlCol="0" anchor="t">
            <a:spAutoFit/>
          </a:bodyPr>
          <a:lstStyle/>
          <a:p>
            <a:pPr>
              <a:lnSpc>
                <a:spcPts val="4391"/>
              </a:lnSpc>
            </a:pPr>
            <a:r>
              <a:rPr lang="en-US" sz="2399" spc="21">
                <a:solidFill>
                  <a:srgbClr val="000000"/>
                </a:solidFill>
                <a:latin typeface="Arimo"/>
              </a:rPr>
              <a:t>max probaility가 높은 img만 따로 추출한 후,</a:t>
            </a:r>
          </a:p>
          <a:p>
            <a:pPr>
              <a:lnSpc>
                <a:spcPts val="4391"/>
              </a:lnSpc>
            </a:pPr>
            <a:r>
              <a:rPr lang="en-US" sz="2399" spc="21">
                <a:solidFill>
                  <a:srgbClr val="000000"/>
                </a:solidFill>
                <a:latin typeface="Arimo"/>
              </a:rPr>
              <a:t>predict한 label에 해당하는 동작과 시각화 결과는 다음과 같다.</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grpSp>
        <p:nvGrpSpPr>
          <p:cNvPr id="2" name="Group 2"/>
          <p:cNvGrpSpPr/>
          <p:nvPr/>
        </p:nvGrpSpPr>
        <p:grpSpPr>
          <a:xfrm>
            <a:off x="1228883" y="7726541"/>
            <a:ext cx="7341882" cy="1531759"/>
            <a:chOff x="0" y="0"/>
            <a:chExt cx="5538821" cy="1155581"/>
          </a:xfrm>
        </p:grpSpPr>
        <p:sp>
          <p:nvSpPr>
            <p:cNvPr id="3" name="Freeform 3"/>
            <p:cNvSpPr/>
            <p:nvPr/>
          </p:nvSpPr>
          <p:spPr>
            <a:xfrm>
              <a:off x="0" y="0"/>
              <a:ext cx="5538822" cy="1155581"/>
            </a:xfrm>
            <a:custGeom>
              <a:avLst/>
              <a:gdLst/>
              <a:ahLst/>
              <a:cxnLst/>
              <a:rect l="l" t="t" r="r" b="b"/>
              <a:pathLst>
                <a:path w="5538822" h="1155581">
                  <a:moveTo>
                    <a:pt x="31635" y="0"/>
                  </a:moveTo>
                  <a:lnTo>
                    <a:pt x="5507187" y="0"/>
                  </a:lnTo>
                  <a:cubicBezTo>
                    <a:pt x="5524658" y="0"/>
                    <a:pt x="5538822" y="14163"/>
                    <a:pt x="5538822" y="31635"/>
                  </a:cubicBezTo>
                  <a:lnTo>
                    <a:pt x="5538822" y="1123947"/>
                  </a:lnTo>
                  <a:cubicBezTo>
                    <a:pt x="5538822" y="1141418"/>
                    <a:pt x="5524658" y="1155581"/>
                    <a:pt x="5507187" y="1155581"/>
                  </a:cubicBezTo>
                  <a:lnTo>
                    <a:pt x="31635" y="1155581"/>
                  </a:lnTo>
                  <a:cubicBezTo>
                    <a:pt x="14163" y="1155581"/>
                    <a:pt x="0" y="1141418"/>
                    <a:pt x="0" y="1123947"/>
                  </a:cubicBezTo>
                  <a:lnTo>
                    <a:pt x="0" y="31635"/>
                  </a:lnTo>
                  <a:cubicBezTo>
                    <a:pt x="0" y="14163"/>
                    <a:pt x="14163" y="0"/>
                    <a:pt x="31635" y="0"/>
                  </a:cubicBezTo>
                  <a:close/>
                </a:path>
              </a:pathLst>
            </a:custGeom>
            <a:solidFill>
              <a:srgbClr val="FFF6EC"/>
            </a:solidFill>
            <a:ln>
              <a:noFill/>
            </a:ln>
          </p:spPr>
          <p:txBody>
            <a:bodyPr/>
            <a:lstStyle/>
            <a:p>
              <a:endParaRPr lang="ko-KR" altLang="en-US"/>
            </a:p>
          </p:txBody>
        </p:sp>
        <p:sp>
          <p:nvSpPr>
            <p:cNvPr id="4" name="TextBox 4"/>
            <p:cNvSpPr txBox="1"/>
            <p:nvPr/>
          </p:nvSpPr>
          <p:spPr>
            <a:xfrm>
              <a:off x="0" y="-123825"/>
              <a:ext cx="812800" cy="936625"/>
            </a:xfrm>
            <a:prstGeom prst="rect">
              <a:avLst/>
            </a:prstGeom>
          </p:spPr>
          <p:txBody>
            <a:bodyPr lIns="254000" tIns="254000" rIns="254000" bIns="254000" rtlCol="0" anchor="ctr"/>
            <a:lstStyle/>
            <a:p>
              <a:pPr>
                <a:lnSpc>
                  <a:spcPts val="4199"/>
                </a:lnSpc>
              </a:pPr>
              <a:endParaRPr/>
            </a:p>
          </p:txBody>
        </p:sp>
      </p:grpSp>
      <p:sp>
        <p:nvSpPr>
          <p:cNvPr id="5" name="Freeform 5"/>
          <p:cNvSpPr/>
          <p:nvPr/>
        </p:nvSpPr>
        <p:spPr>
          <a:xfrm>
            <a:off x="1228883" y="3287588"/>
            <a:ext cx="7341882" cy="4126585"/>
          </a:xfrm>
          <a:custGeom>
            <a:avLst/>
            <a:gdLst/>
            <a:ahLst/>
            <a:cxnLst/>
            <a:rect l="l" t="t" r="r" b="b"/>
            <a:pathLst>
              <a:path w="7341882" h="4126585">
                <a:moveTo>
                  <a:pt x="0" y="0"/>
                </a:moveTo>
                <a:lnTo>
                  <a:pt x="7341882" y="0"/>
                </a:lnTo>
                <a:lnTo>
                  <a:pt x="7341882" y="4126585"/>
                </a:lnTo>
                <a:lnTo>
                  <a:pt x="0" y="4126585"/>
                </a:lnTo>
                <a:lnTo>
                  <a:pt x="0" y="0"/>
                </a:lnTo>
                <a:close/>
              </a:path>
            </a:pathLst>
          </a:custGeom>
          <a:blipFill>
            <a:blip r:embed="rId2"/>
            <a:stretch>
              <a:fillRect/>
            </a:stretch>
          </a:blipFill>
        </p:spPr>
        <p:txBody>
          <a:bodyPr/>
          <a:lstStyle/>
          <a:p>
            <a:endParaRPr lang="ko-KR" altLang="en-US"/>
          </a:p>
        </p:txBody>
      </p:sp>
      <p:grpSp>
        <p:nvGrpSpPr>
          <p:cNvPr id="6" name="Group 6"/>
          <p:cNvGrpSpPr/>
          <p:nvPr/>
        </p:nvGrpSpPr>
        <p:grpSpPr>
          <a:xfrm>
            <a:off x="9580927" y="7725192"/>
            <a:ext cx="7341882" cy="1531759"/>
            <a:chOff x="0" y="0"/>
            <a:chExt cx="5538821" cy="1155581"/>
          </a:xfrm>
        </p:grpSpPr>
        <p:sp>
          <p:nvSpPr>
            <p:cNvPr id="7" name="Freeform 7"/>
            <p:cNvSpPr/>
            <p:nvPr/>
          </p:nvSpPr>
          <p:spPr>
            <a:xfrm>
              <a:off x="0" y="0"/>
              <a:ext cx="5538822" cy="1155581"/>
            </a:xfrm>
            <a:custGeom>
              <a:avLst/>
              <a:gdLst/>
              <a:ahLst/>
              <a:cxnLst/>
              <a:rect l="l" t="t" r="r" b="b"/>
              <a:pathLst>
                <a:path w="5538822" h="1155581">
                  <a:moveTo>
                    <a:pt x="31635" y="0"/>
                  </a:moveTo>
                  <a:lnTo>
                    <a:pt x="5507187" y="0"/>
                  </a:lnTo>
                  <a:cubicBezTo>
                    <a:pt x="5524658" y="0"/>
                    <a:pt x="5538822" y="14163"/>
                    <a:pt x="5538822" y="31635"/>
                  </a:cubicBezTo>
                  <a:lnTo>
                    <a:pt x="5538822" y="1123947"/>
                  </a:lnTo>
                  <a:cubicBezTo>
                    <a:pt x="5538822" y="1141418"/>
                    <a:pt x="5524658" y="1155581"/>
                    <a:pt x="5507187" y="1155581"/>
                  </a:cubicBezTo>
                  <a:lnTo>
                    <a:pt x="31635" y="1155581"/>
                  </a:lnTo>
                  <a:cubicBezTo>
                    <a:pt x="14163" y="1155581"/>
                    <a:pt x="0" y="1141418"/>
                    <a:pt x="0" y="1123947"/>
                  </a:cubicBezTo>
                  <a:lnTo>
                    <a:pt x="0" y="31635"/>
                  </a:lnTo>
                  <a:cubicBezTo>
                    <a:pt x="0" y="14163"/>
                    <a:pt x="14163" y="0"/>
                    <a:pt x="31635" y="0"/>
                  </a:cubicBezTo>
                  <a:close/>
                </a:path>
              </a:pathLst>
            </a:custGeom>
            <a:solidFill>
              <a:srgbClr val="FFF6EC"/>
            </a:solidFill>
            <a:ln>
              <a:noFill/>
            </a:ln>
          </p:spPr>
          <p:txBody>
            <a:bodyPr/>
            <a:lstStyle/>
            <a:p>
              <a:endParaRPr lang="ko-KR" altLang="en-US"/>
            </a:p>
          </p:txBody>
        </p:sp>
        <p:sp>
          <p:nvSpPr>
            <p:cNvPr id="8" name="TextBox 8"/>
            <p:cNvSpPr txBox="1"/>
            <p:nvPr/>
          </p:nvSpPr>
          <p:spPr>
            <a:xfrm>
              <a:off x="0" y="-123825"/>
              <a:ext cx="812800" cy="936625"/>
            </a:xfrm>
            <a:prstGeom prst="rect">
              <a:avLst/>
            </a:prstGeom>
          </p:spPr>
          <p:txBody>
            <a:bodyPr lIns="254000" tIns="254000" rIns="254000" bIns="254000" rtlCol="0" anchor="ctr"/>
            <a:lstStyle/>
            <a:p>
              <a:pPr>
                <a:lnSpc>
                  <a:spcPts val="4199"/>
                </a:lnSpc>
              </a:pPr>
              <a:endParaRPr/>
            </a:p>
          </p:txBody>
        </p:sp>
      </p:grpSp>
      <p:sp>
        <p:nvSpPr>
          <p:cNvPr id="9" name="Freeform 9"/>
          <p:cNvSpPr/>
          <p:nvPr/>
        </p:nvSpPr>
        <p:spPr>
          <a:xfrm>
            <a:off x="9580927" y="3287588"/>
            <a:ext cx="7341882" cy="4126585"/>
          </a:xfrm>
          <a:custGeom>
            <a:avLst/>
            <a:gdLst/>
            <a:ahLst/>
            <a:cxnLst/>
            <a:rect l="l" t="t" r="r" b="b"/>
            <a:pathLst>
              <a:path w="7341882" h="4126585">
                <a:moveTo>
                  <a:pt x="0" y="0"/>
                </a:moveTo>
                <a:lnTo>
                  <a:pt x="7341882" y="0"/>
                </a:lnTo>
                <a:lnTo>
                  <a:pt x="7341882" y="4126585"/>
                </a:lnTo>
                <a:lnTo>
                  <a:pt x="0" y="4126585"/>
                </a:lnTo>
                <a:lnTo>
                  <a:pt x="0" y="0"/>
                </a:lnTo>
                <a:close/>
              </a:path>
            </a:pathLst>
          </a:custGeom>
          <a:blipFill>
            <a:blip r:embed="rId3"/>
            <a:stretch>
              <a:fillRect/>
            </a:stretch>
          </a:blipFill>
        </p:spPr>
        <p:txBody>
          <a:bodyPr/>
          <a:lstStyle/>
          <a:p>
            <a:endParaRPr lang="ko-KR" altLang="en-US"/>
          </a:p>
        </p:txBody>
      </p:sp>
      <p:sp>
        <p:nvSpPr>
          <p:cNvPr id="10" name="TextBox 10"/>
          <p:cNvSpPr txBox="1"/>
          <p:nvPr/>
        </p:nvSpPr>
        <p:spPr>
          <a:xfrm>
            <a:off x="820287" y="830704"/>
            <a:ext cx="9732699" cy="1115709"/>
          </a:xfrm>
          <a:prstGeom prst="rect">
            <a:avLst/>
          </a:prstGeom>
        </p:spPr>
        <p:txBody>
          <a:bodyPr lIns="0" tIns="0" rIns="0" bIns="0" rtlCol="0" anchor="t">
            <a:spAutoFit/>
          </a:bodyPr>
          <a:lstStyle/>
          <a:p>
            <a:pPr marL="0" lvl="0" indent="0" algn="l">
              <a:lnSpc>
                <a:spcPts val="8300"/>
              </a:lnSpc>
              <a:spcBef>
                <a:spcPct val="0"/>
              </a:spcBef>
            </a:pPr>
            <a:r>
              <a:rPr lang="en-US" sz="8300" u="none" strike="noStrike">
                <a:solidFill>
                  <a:srgbClr val="FFF6EC"/>
                </a:solidFill>
                <a:latin typeface="210 옥탑방"/>
              </a:rPr>
              <a:t>Pose Classification</a:t>
            </a:r>
          </a:p>
        </p:txBody>
      </p:sp>
      <p:sp>
        <p:nvSpPr>
          <p:cNvPr id="11" name="TextBox 11"/>
          <p:cNvSpPr txBox="1"/>
          <p:nvPr/>
        </p:nvSpPr>
        <p:spPr>
          <a:xfrm>
            <a:off x="1606938" y="7768886"/>
            <a:ext cx="6585772" cy="1330071"/>
          </a:xfrm>
          <a:prstGeom prst="rect">
            <a:avLst/>
          </a:prstGeom>
        </p:spPr>
        <p:txBody>
          <a:bodyPr lIns="0" tIns="0" rIns="0" bIns="0" rtlCol="0" anchor="t">
            <a:spAutoFit/>
          </a:bodyPr>
          <a:lstStyle/>
          <a:p>
            <a:pPr algn="ctr">
              <a:lnSpc>
                <a:spcPts val="3431"/>
              </a:lnSpc>
            </a:pPr>
            <a:r>
              <a:rPr lang="en-US" sz="2399" spc="21">
                <a:solidFill>
                  <a:srgbClr val="000000"/>
                </a:solidFill>
                <a:latin typeface="Gothic A1 Bold"/>
              </a:rPr>
              <a:t>img no = 005</a:t>
            </a:r>
          </a:p>
          <a:p>
            <a:pPr algn="ctr">
              <a:lnSpc>
                <a:spcPts val="3431"/>
              </a:lnSpc>
            </a:pPr>
            <a:r>
              <a:rPr lang="en-US" sz="2399" spc="21">
                <a:solidFill>
                  <a:srgbClr val="000000"/>
                </a:solidFill>
                <a:latin typeface="Gothic A1 Bold"/>
              </a:rPr>
              <a:t>max probaility = </a:t>
            </a:r>
            <a:r>
              <a:rPr lang="en-US" sz="2399" spc="21">
                <a:solidFill>
                  <a:srgbClr val="EF151E"/>
                </a:solidFill>
                <a:latin typeface="Gothic A1 Bold"/>
              </a:rPr>
              <a:t>0.22</a:t>
            </a:r>
          </a:p>
          <a:p>
            <a:pPr algn="ctr">
              <a:lnSpc>
                <a:spcPts val="3431"/>
              </a:lnSpc>
            </a:pPr>
            <a:r>
              <a:rPr lang="en-US" sz="2399" spc="21">
                <a:solidFill>
                  <a:srgbClr val="000000"/>
                </a:solidFill>
                <a:latin typeface="Gothic A1 Bold"/>
              </a:rPr>
              <a:t>label = 24(뒷굽이하고 손날거들어 아래막기)</a:t>
            </a:r>
          </a:p>
        </p:txBody>
      </p:sp>
      <p:sp>
        <p:nvSpPr>
          <p:cNvPr id="12" name="TextBox 12"/>
          <p:cNvSpPr txBox="1"/>
          <p:nvPr/>
        </p:nvSpPr>
        <p:spPr>
          <a:xfrm>
            <a:off x="9958982" y="7767537"/>
            <a:ext cx="6585772" cy="1330071"/>
          </a:xfrm>
          <a:prstGeom prst="rect">
            <a:avLst/>
          </a:prstGeom>
        </p:spPr>
        <p:txBody>
          <a:bodyPr lIns="0" tIns="0" rIns="0" bIns="0" rtlCol="0" anchor="t">
            <a:spAutoFit/>
          </a:bodyPr>
          <a:lstStyle/>
          <a:p>
            <a:pPr algn="ctr">
              <a:lnSpc>
                <a:spcPts val="3431"/>
              </a:lnSpc>
            </a:pPr>
            <a:r>
              <a:rPr lang="en-US" sz="2399" spc="21">
                <a:solidFill>
                  <a:srgbClr val="000000"/>
                </a:solidFill>
                <a:latin typeface="Gothic A1 Bold"/>
              </a:rPr>
              <a:t>img no = 021</a:t>
            </a:r>
          </a:p>
          <a:p>
            <a:pPr algn="ctr">
              <a:lnSpc>
                <a:spcPts val="3431"/>
              </a:lnSpc>
            </a:pPr>
            <a:r>
              <a:rPr lang="en-US" sz="2399" spc="21">
                <a:solidFill>
                  <a:srgbClr val="000000"/>
                </a:solidFill>
                <a:latin typeface="Gothic A1 Bold"/>
              </a:rPr>
              <a:t>max probaility = </a:t>
            </a:r>
            <a:r>
              <a:rPr lang="en-US" sz="2399" spc="21">
                <a:solidFill>
                  <a:srgbClr val="EF151E"/>
                </a:solidFill>
                <a:latin typeface="Gothic A1 Bold"/>
              </a:rPr>
              <a:t>0.81</a:t>
            </a:r>
          </a:p>
          <a:p>
            <a:pPr algn="ctr">
              <a:lnSpc>
                <a:spcPts val="3431"/>
              </a:lnSpc>
            </a:pPr>
            <a:r>
              <a:rPr lang="en-US" sz="2399" spc="21">
                <a:solidFill>
                  <a:srgbClr val="000000"/>
                </a:solidFill>
                <a:latin typeface="Gothic A1 Bold"/>
              </a:rPr>
              <a:t>label = 43(앞차기)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4E473"/>
        </a:solidFill>
        <a:effectLst/>
      </p:bgPr>
    </p:bg>
    <p:spTree>
      <p:nvGrpSpPr>
        <p:cNvPr id="1" name=""/>
        <p:cNvGrpSpPr/>
        <p:nvPr/>
      </p:nvGrpSpPr>
      <p:grpSpPr>
        <a:xfrm>
          <a:off x="0" y="0"/>
          <a:ext cx="0" cy="0"/>
          <a:chOff x="0" y="0"/>
          <a:chExt cx="0" cy="0"/>
        </a:xfrm>
      </p:grpSpPr>
      <p:sp>
        <p:nvSpPr>
          <p:cNvPr id="2" name="Freeform 2"/>
          <p:cNvSpPr/>
          <p:nvPr/>
        </p:nvSpPr>
        <p:spPr>
          <a:xfrm rot="2523425">
            <a:off x="13756657" y="4428509"/>
            <a:ext cx="6839162" cy="7692309"/>
          </a:xfrm>
          <a:custGeom>
            <a:avLst/>
            <a:gdLst/>
            <a:ahLst/>
            <a:cxnLst/>
            <a:rect l="l" t="t" r="r" b="b"/>
            <a:pathLst>
              <a:path w="6839162" h="7692309">
                <a:moveTo>
                  <a:pt x="0" y="0"/>
                </a:moveTo>
                <a:lnTo>
                  <a:pt x="6839162" y="0"/>
                </a:lnTo>
                <a:lnTo>
                  <a:pt x="6839162" y="7692310"/>
                </a:lnTo>
                <a:lnTo>
                  <a:pt x="0" y="7692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rot="-8501372">
            <a:off x="5472729" y="-3704269"/>
            <a:ext cx="6223172" cy="7408538"/>
          </a:xfrm>
          <a:custGeom>
            <a:avLst/>
            <a:gdLst/>
            <a:ahLst/>
            <a:cxnLst/>
            <a:rect l="l" t="t" r="r" b="b"/>
            <a:pathLst>
              <a:path w="6223172" h="7408538">
                <a:moveTo>
                  <a:pt x="0" y="0"/>
                </a:moveTo>
                <a:lnTo>
                  <a:pt x="6223172" y="0"/>
                </a:lnTo>
                <a:lnTo>
                  <a:pt x="6223172" y="7408538"/>
                </a:lnTo>
                <a:lnTo>
                  <a:pt x="0" y="7408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grpSp>
        <p:nvGrpSpPr>
          <p:cNvPr id="4" name="Group 4"/>
          <p:cNvGrpSpPr/>
          <p:nvPr/>
        </p:nvGrpSpPr>
        <p:grpSpPr>
          <a:xfrm>
            <a:off x="596068" y="1511803"/>
            <a:ext cx="15110914" cy="7921681"/>
            <a:chOff x="0" y="0"/>
            <a:chExt cx="4975083" cy="2608116"/>
          </a:xfrm>
        </p:grpSpPr>
        <p:sp>
          <p:nvSpPr>
            <p:cNvPr id="5" name="Freeform 5"/>
            <p:cNvSpPr/>
            <p:nvPr/>
          </p:nvSpPr>
          <p:spPr>
            <a:xfrm>
              <a:off x="12700" y="12700"/>
              <a:ext cx="4910313" cy="2539536"/>
            </a:xfrm>
            <a:custGeom>
              <a:avLst/>
              <a:gdLst/>
              <a:ahLst/>
              <a:cxnLst/>
              <a:rect l="l" t="t" r="r" b="b"/>
              <a:pathLst>
                <a:path w="4910313" h="2539536">
                  <a:moveTo>
                    <a:pt x="146050" y="2539536"/>
                  </a:moveTo>
                  <a:lnTo>
                    <a:pt x="4764263" y="2539536"/>
                  </a:lnTo>
                  <a:cubicBezTo>
                    <a:pt x="4844273" y="2539536"/>
                    <a:pt x="4910313" y="2473496"/>
                    <a:pt x="4910313" y="2393486"/>
                  </a:cubicBezTo>
                  <a:lnTo>
                    <a:pt x="4910313" y="146050"/>
                  </a:lnTo>
                  <a:cubicBezTo>
                    <a:pt x="4910313" y="66040"/>
                    <a:pt x="4844273" y="0"/>
                    <a:pt x="4764263" y="0"/>
                  </a:cubicBezTo>
                  <a:lnTo>
                    <a:pt x="146050" y="0"/>
                  </a:lnTo>
                  <a:cubicBezTo>
                    <a:pt x="66040" y="0"/>
                    <a:pt x="0" y="66040"/>
                    <a:pt x="0" y="146050"/>
                  </a:cubicBezTo>
                  <a:lnTo>
                    <a:pt x="0" y="2393486"/>
                  </a:lnTo>
                  <a:cubicBezTo>
                    <a:pt x="0" y="2474766"/>
                    <a:pt x="66040" y="2539536"/>
                    <a:pt x="146050" y="2539536"/>
                  </a:cubicBezTo>
                </a:path>
              </a:pathLst>
            </a:custGeom>
            <a:solidFill>
              <a:srgbClr val="FFF6EC"/>
            </a:solidFill>
          </p:spPr>
          <p:txBody>
            <a:bodyPr/>
            <a:lstStyle/>
            <a:p>
              <a:endParaRPr lang="ko-KR" altLang="en-US"/>
            </a:p>
          </p:txBody>
        </p:sp>
        <p:sp>
          <p:nvSpPr>
            <p:cNvPr id="6" name="Freeform 6"/>
            <p:cNvSpPr/>
            <p:nvPr/>
          </p:nvSpPr>
          <p:spPr>
            <a:xfrm>
              <a:off x="0" y="0"/>
              <a:ext cx="4975083" cy="2608116"/>
            </a:xfrm>
            <a:custGeom>
              <a:avLst/>
              <a:gdLst/>
              <a:ahLst/>
              <a:cxnLst/>
              <a:rect l="l" t="t" r="r" b="b"/>
              <a:pathLst>
                <a:path w="4975083" h="2608116">
                  <a:moveTo>
                    <a:pt x="4911583" y="74930"/>
                  </a:moveTo>
                  <a:cubicBezTo>
                    <a:pt x="4883643" y="30480"/>
                    <a:pt x="4834113" y="0"/>
                    <a:pt x="4776963" y="0"/>
                  </a:cubicBezTo>
                  <a:lnTo>
                    <a:pt x="158750" y="0"/>
                  </a:lnTo>
                  <a:cubicBezTo>
                    <a:pt x="71120" y="0"/>
                    <a:pt x="0" y="71120"/>
                    <a:pt x="0" y="158750"/>
                  </a:cubicBezTo>
                  <a:lnTo>
                    <a:pt x="0" y="2406186"/>
                  </a:lnTo>
                  <a:cubicBezTo>
                    <a:pt x="0" y="2458256"/>
                    <a:pt x="25400" y="2503976"/>
                    <a:pt x="63500" y="2533186"/>
                  </a:cubicBezTo>
                  <a:cubicBezTo>
                    <a:pt x="91440" y="2577636"/>
                    <a:pt x="140970" y="2608116"/>
                    <a:pt x="213404" y="2608116"/>
                  </a:cubicBezTo>
                  <a:lnTo>
                    <a:pt x="4816333" y="2608116"/>
                  </a:lnTo>
                  <a:cubicBezTo>
                    <a:pt x="4903963" y="2608116"/>
                    <a:pt x="4975083" y="2536996"/>
                    <a:pt x="4975083" y="2449366"/>
                  </a:cubicBezTo>
                  <a:lnTo>
                    <a:pt x="4975083" y="206748"/>
                  </a:lnTo>
                  <a:cubicBezTo>
                    <a:pt x="4975083" y="149860"/>
                    <a:pt x="4949683" y="104140"/>
                    <a:pt x="4911583" y="74930"/>
                  </a:cubicBezTo>
                  <a:moveTo>
                    <a:pt x="12700" y="2406186"/>
                  </a:moveTo>
                  <a:lnTo>
                    <a:pt x="12700" y="158750"/>
                  </a:lnTo>
                  <a:cubicBezTo>
                    <a:pt x="12700" y="78740"/>
                    <a:pt x="78740" y="12700"/>
                    <a:pt x="158750" y="12700"/>
                  </a:cubicBezTo>
                  <a:lnTo>
                    <a:pt x="4776963" y="12700"/>
                  </a:lnTo>
                  <a:cubicBezTo>
                    <a:pt x="4856973" y="12700"/>
                    <a:pt x="4923013" y="78740"/>
                    <a:pt x="4923013" y="158750"/>
                  </a:cubicBezTo>
                  <a:lnTo>
                    <a:pt x="4923013" y="2406186"/>
                  </a:lnTo>
                  <a:cubicBezTo>
                    <a:pt x="4923013" y="2486196"/>
                    <a:pt x="4856973" y="2552236"/>
                    <a:pt x="4776963" y="2552236"/>
                  </a:cubicBezTo>
                  <a:lnTo>
                    <a:pt x="158750" y="2552236"/>
                  </a:lnTo>
                  <a:cubicBezTo>
                    <a:pt x="78740" y="2552236"/>
                    <a:pt x="12700" y="2487466"/>
                    <a:pt x="12700" y="2406186"/>
                  </a:cubicBezTo>
                </a:path>
              </a:pathLst>
            </a:custGeom>
            <a:solidFill>
              <a:srgbClr val="000000"/>
            </a:solidFill>
          </p:spPr>
          <p:txBody>
            <a:bodyPr/>
            <a:lstStyle/>
            <a:p>
              <a:endParaRPr lang="ko-KR" altLang="en-US"/>
            </a:p>
          </p:txBody>
        </p:sp>
      </p:grpSp>
      <p:grpSp>
        <p:nvGrpSpPr>
          <p:cNvPr id="7" name="Group 7"/>
          <p:cNvGrpSpPr/>
          <p:nvPr/>
        </p:nvGrpSpPr>
        <p:grpSpPr>
          <a:xfrm>
            <a:off x="1111840" y="2512678"/>
            <a:ext cx="13515354" cy="5440921"/>
            <a:chOff x="0" y="95250"/>
            <a:chExt cx="18020472" cy="7254560"/>
          </a:xfrm>
        </p:grpSpPr>
        <p:sp>
          <p:nvSpPr>
            <p:cNvPr id="8" name="TextBox 8"/>
            <p:cNvSpPr txBox="1"/>
            <p:nvPr/>
          </p:nvSpPr>
          <p:spPr>
            <a:xfrm>
              <a:off x="0" y="95250"/>
              <a:ext cx="18020472" cy="1123977"/>
            </a:xfrm>
            <a:prstGeom prst="rect">
              <a:avLst/>
            </a:prstGeom>
          </p:spPr>
          <p:txBody>
            <a:bodyPr lIns="0" tIns="0" rIns="0" bIns="0" rtlCol="0" anchor="t">
              <a:spAutoFit/>
            </a:bodyPr>
            <a:lstStyle/>
            <a:p>
              <a:pPr>
                <a:lnSpc>
                  <a:spcPts val="6000"/>
                </a:lnSpc>
              </a:pPr>
              <a:r>
                <a:rPr lang="en-US" sz="6000">
                  <a:solidFill>
                    <a:srgbClr val="000000"/>
                  </a:solidFill>
                  <a:ea typeface="210 옥탑방"/>
                </a:rPr>
                <a:t>이외의 여러 시도들..</a:t>
              </a:r>
            </a:p>
          </p:txBody>
        </p:sp>
        <p:sp>
          <p:nvSpPr>
            <p:cNvPr id="9" name="TextBox 9"/>
            <p:cNvSpPr txBox="1"/>
            <p:nvPr/>
          </p:nvSpPr>
          <p:spPr>
            <a:xfrm>
              <a:off x="0" y="1543520"/>
              <a:ext cx="18020472" cy="5806290"/>
            </a:xfrm>
            <a:prstGeom prst="rect">
              <a:avLst/>
            </a:prstGeom>
          </p:spPr>
          <p:txBody>
            <a:bodyPr lIns="0" tIns="0" rIns="0" bIns="0" rtlCol="0" anchor="t">
              <a:spAutoFit/>
            </a:bodyPr>
            <a:lstStyle/>
            <a:p>
              <a:pPr>
                <a:lnSpc>
                  <a:spcPts val="4270"/>
                </a:lnSpc>
              </a:pPr>
              <a:r>
                <a:rPr lang="en-US" sz="2800" dirty="0">
                  <a:solidFill>
                    <a:srgbClr val="000000"/>
                  </a:solidFill>
                  <a:latin typeface="Arimo"/>
                </a:rPr>
                <a:t>1) </a:t>
              </a:r>
              <a:r>
                <a:rPr lang="en-US" sz="2800" dirty="0" err="1">
                  <a:solidFill>
                    <a:srgbClr val="000000"/>
                  </a:solidFill>
                  <a:latin typeface="Arimo"/>
                </a:rPr>
                <a:t>이미지</a:t>
              </a:r>
              <a:r>
                <a:rPr lang="en-US" sz="2800" dirty="0">
                  <a:solidFill>
                    <a:srgbClr val="000000"/>
                  </a:solidFill>
                  <a:latin typeface="Arimo"/>
                </a:rPr>
                <a:t> </a:t>
              </a:r>
              <a:r>
                <a:rPr lang="en-US" sz="2800" dirty="0" err="1">
                  <a:solidFill>
                    <a:srgbClr val="000000"/>
                  </a:solidFill>
                  <a:latin typeface="Arimo"/>
                </a:rPr>
                <a:t>데이터를</a:t>
              </a:r>
              <a:r>
                <a:rPr lang="en-US" sz="2800" dirty="0">
                  <a:solidFill>
                    <a:srgbClr val="000000"/>
                  </a:solidFill>
                  <a:latin typeface="Arimo"/>
                </a:rPr>
                <a:t> </a:t>
              </a:r>
              <a:r>
                <a:rPr lang="en-US" sz="2800" dirty="0" err="1">
                  <a:solidFill>
                    <a:srgbClr val="000000"/>
                  </a:solidFill>
                  <a:latin typeface="Arimo"/>
                </a:rPr>
                <a:t>입력으로</a:t>
              </a:r>
              <a:r>
                <a:rPr lang="en-US" sz="2800" dirty="0">
                  <a:solidFill>
                    <a:srgbClr val="000000"/>
                  </a:solidFill>
                  <a:latin typeface="Arimo"/>
                </a:rPr>
                <a:t> </a:t>
              </a:r>
              <a:r>
                <a:rPr lang="en-US" sz="2800" dirty="0" err="1">
                  <a:solidFill>
                    <a:srgbClr val="000000"/>
                  </a:solidFill>
                  <a:latin typeface="Arimo"/>
                </a:rPr>
                <a:t>받는</a:t>
              </a:r>
              <a:r>
                <a:rPr lang="en-US" sz="2800" dirty="0">
                  <a:solidFill>
                    <a:srgbClr val="000000"/>
                  </a:solidFill>
                  <a:latin typeface="Arimo"/>
                </a:rPr>
                <a:t> CNN </a:t>
              </a:r>
              <a:r>
                <a:rPr lang="en-US" sz="2800" dirty="0" err="1">
                  <a:solidFill>
                    <a:srgbClr val="000000"/>
                  </a:solidFill>
                  <a:latin typeface="Arimo"/>
                </a:rPr>
                <a:t>모델들을</a:t>
              </a:r>
              <a:r>
                <a:rPr lang="en-US" sz="2800" dirty="0">
                  <a:solidFill>
                    <a:srgbClr val="000000"/>
                  </a:solidFill>
                  <a:latin typeface="Arimo"/>
                </a:rPr>
                <a:t> </a:t>
              </a:r>
              <a:r>
                <a:rPr lang="en-US" sz="2800" dirty="0" err="1">
                  <a:solidFill>
                    <a:srgbClr val="000000"/>
                  </a:solidFill>
                  <a:latin typeface="Arimo"/>
                </a:rPr>
                <a:t>사용하기</a:t>
              </a:r>
              <a:r>
                <a:rPr lang="en-US" sz="2800" dirty="0">
                  <a:solidFill>
                    <a:srgbClr val="000000"/>
                  </a:solidFill>
                  <a:latin typeface="Arimo"/>
                </a:rPr>
                <a:t> </a:t>
              </a:r>
              <a:r>
                <a:rPr lang="en-US" sz="2800" dirty="0" err="1">
                  <a:solidFill>
                    <a:srgbClr val="000000"/>
                  </a:solidFill>
                  <a:latin typeface="Arimo"/>
                </a:rPr>
                <a:t>위해</a:t>
              </a:r>
              <a:r>
                <a:rPr lang="en-US" sz="2800" dirty="0">
                  <a:solidFill>
                    <a:srgbClr val="000000"/>
                  </a:solidFill>
                  <a:latin typeface="Arimo"/>
                </a:rPr>
                <a:t> tabular </a:t>
              </a:r>
              <a:r>
                <a:rPr lang="en-US" sz="2800" dirty="0" err="1">
                  <a:solidFill>
                    <a:srgbClr val="000000"/>
                  </a:solidFill>
                  <a:latin typeface="Arimo"/>
                </a:rPr>
                <a:t>data를</a:t>
              </a:r>
              <a:r>
                <a:rPr lang="en-US" sz="2800" dirty="0">
                  <a:solidFill>
                    <a:srgbClr val="000000"/>
                  </a:solidFill>
                  <a:latin typeface="Arimo"/>
                </a:rPr>
                <a:t> </a:t>
              </a:r>
              <a:r>
                <a:rPr lang="en-US" sz="2800" dirty="0" err="1">
                  <a:solidFill>
                    <a:srgbClr val="000000"/>
                  </a:solidFill>
                  <a:latin typeface="Arimo"/>
                </a:rPr>
                <a:t>이미지로</a:t>
              </a:r>
              <a:r>
                <a:rPr lang="en-US" sz="2800" dirty="0">
                  <a:solidFill>
                    <a:srgbClr val="000000"/>
                  </a:solidFill>
                  <a:latin typeface="Arimo"/>
                </a:rPr>
                <a:t> </a:t>
              </a:r>
              <a:r>
                <a:rPr lang="en-US" sz="2800" dirty="0" err="1">
                  <a:solidFill>
                    <a:srgbClr val="000000"/>
                  </a:solidFill>
                  <a:latin typeface="Arimo"/>
                </a:rPr>
                <a:t>변환하는</a:t>
              </a:r>
              <a:r>
                <a:rPr lang="en-US" sz="2800" dirty="0">
                  <a:solidFill>
                    <a:srgbClr val="000000"/>
                  </a:solidFill>
                  <a:latin typeface="Arimo"/>
                </a:rPr>
                <a:t> </a:t>
              </a:r>
              <a:r>
                <a:rPr lang="en-US" sz="2800" dirty="0" err="1">
                  <a:solidFill>
                    <a:srgbClr val="000000"/>
                  </a:solidFill>
                  <a:latin typeface="Arimo"/>
                </a:rPr>
                <a:t>단계가</a:t>
              </a:r>
              <a:r>
                <a:rPr lang="en-US" sz="2800" dirty="0">
                  <a:solidFill>
                    <a:srgbClr val="000000"/>
                  </a:solidFill>
                  <a:latin typeface="Arimo"/>
                </a:rPr>
                <a:t> </a:t>
              </a:r>
              <a:r>
                <a:rPr lang="en-US" sz="2800" dirty="0" err="1">
                  <a:solidFill>
                    <a:srgbClr val="000000"/>
                  </a:solidFill>
                  <a:latin typeface="Arimo"/>
                </a:rPr>
                <a:t>필요하다고</a:t>
              </a:r>
              <a:r>
                <a:rPr lang="en-US" sz="2800" dirty="0">
                  <a:solidFill>
                    <a:srgbClr val="000000"/>
                  </a:solidFill>
                  <a:latin typeface="Arimo"/>
                </a:rPr>
                <a:t> </a:t>
              </a:r>
              <a:r>
                <a:rPr lang="en-US" sz="2800" dirty="0" err="1">
                  <a:solidFill>
                    <a:srgbClr val="000000"/>
                  </a:solidFill>
                  <a:latin typeface="Arimo"/>
                </a:rPr>
                <a:t>느껴</a:t>
              </a:r>
              <a:r>
                <a:rPr lang="en-US" sz="2800" dirty="0">
                  <a:solidFill>
                    <a:srgbClr val="000000"/>
                  </a:solidFill>
                  <a:latin typeface="Arimo"/>
                </a:rPr>
                <a:t> </a:t>
              </a:r>
              <a:r>
                <a:rPr lang="en-US" sz="2800" dirty="0" err="1">
                  <a:solidFill>
                    <a:srgbClr val="000000"/>
                  </a:solidFill>
                  <a:latin typeface="Arimo"/>
                </a:rPr>
                <a:t>같은</a:t>
              </a:r>
              <a:r>
                <a:rPr lang="en-US" sz="2800" dirty="0">
                  <a:solidFill>
                    <a:srgbClr val="000000"/>
                  </a:solidFill>
                  <a:latin typeface="Arimo"/>
                </a:rPr>
                <a:t> </a:t>
              </a:r>
              <a:r>
                <a:rPr lang="en-US" sz="2800" dirty="0" err="1">
                  <a:solidFill>
                    <a:srgbClr val="000000"/>
                  </a:solidFill>
                  <a:latin typeface="Arimo"/>
                </a:rPr>
                <a:t>크기의</a:t>
              </a:r>
              <a:r>
                <a:rPr lang="en-US" sz="2800" dirty="0">
                  <a:solidFill>
                    <a:srgbClr val="000000"/>
                  </a:solidFill>
                  <a:latin typeface="Arimo"/>
                </a:rPr>
                <a:t> </a:t>
              </a:r>
              <a:r>
                <a:rPr lang="en-US" sz="2800" dirty="0" err="1">
                  <a:solidFill>
                    <a:srgbClr val="000000"/>
                  </a:solidFill>
                  <a:latin typeface="Arimo"/>
                </a:rPr>
                <a:t>이미지에</a:t>
              </a:r>
              <a:r>
                <a:rPr lang="en-US" sz="2800" dirty="0">
                  <a:solidFill>
                    <a:srgbClr val="000000"/>
                  </a:solidFill>
                  <a:latin typeface="Arimo"/>
                </a:rPr>
                <a:t> </a:t>
              </a:r>
              <a:r>
                <a:rPr lang="en-US" sz="2800" dirty="0" err="1">
                  <a:solidFill>
                    <a:srgbClr val="000000"/>
                  </a:solidFill>
                  <a:latin typeface="Arimo"/>
                </a:rPr>
                <a:t>점을</a:t>
              </a:r>
              <a:r>
                <a:rPr lang="en-US" sz="2800" dirty="0">
                  <a:solidFill>
                    <a:srgbClr val="000000"/>
                  </a:solidFill>
                  <a:latin typeface="Arimo"/>
                </a:rPr>
                <a:t> </a:t>
              </a:r>
              <a:r>
                <a:rPr lang="en-US" sz="2800" dirty="0" err="1">
                  <a:solidFill>
                    <a:srgbClr val="000000"/>
                  </a:solidFill>
                  <a:latin typeface="Arimo"/>
                </a:rPr>
                <a:t>찍어</a:t>
              </a:r>
              <a:r>
                <a:rPr lang="en-US" sz="2800" dirty="0">
                  <a:solidFill>
                    <a:srgbClr val="000000"/>
                  </a:solidFill>
                  <a:latin typeface="Arimo"/>
                </a:rPr>
                <a:t> </a:t>
              </a:r>
              <a:r>
                <a:rPr lang="en-US" sz="2800" dirty="0" err="1">
                  <a:solidFill>
                    <a:srgbClr val="000000"/>
                  </a:solidFill>
                  <a:latin typeface="Arimo"/>
                </a:rPr>
                <a:t>좌표를</a:t>
              </a:r>
              <a:r>
                <a:rPr lang="en-US" sz="2800" dirty="0">
                  <a:solidFill>
                    <a:srgbClr val="000000"/>
                  </a:solidFill>
                  <a:latin typeface="Arimo"/>
                </a:rPr>
                <a:t> </a:t>
              </a:r>
              <a:r>
                <a:rPr lang="en-US" sz="2800" dirty="0" err="1">
                  <a:solidFill>
                    <a:srgbClr val="000000"/>
                  </a:solidFill>
                  <a:latin typeface="Arimo"/>
                </a:rPr>
                <a:t>이미지화하는</a:t>
              </a:r>
              <a:r>
                <a:rPr lang="en-US" sz="2800" dirty="0">
                  <a:solidFill>
                    <a:srgbClr val="000000"/>
                  </a:solidFill>
                  <a:latin typeface="Arimo"/>
                </a:rPr>
                <a:t> </a:t>
              </a:r>
              <a:r>
                <a:rPr lang="en-US" sz="2800" dirty="0" err="1">
                  <a:solidFill>
                    <a:srgbClr val="000000"/>
                  </a:solidFill>
                  <a:latin typeface="Arimo"/>
                </a:rPr>
                <a:t>시도</a:t>
              </a:r>
              <a:r>
                <a:rPr lang="en-US" sz="2800" dirty="0">
                  <a:solidFill>
                    <a:srgbClr val="000000"/>
                  </a:solidFill>
                  <a:latin typeface="Arimo"/>
                </a:rPr>
                <a:t>.</a:t>
              </a:r>
            </a:p>
            <a:p>
              <a:pPr>
                <a:lnSpc>
                  <a:spcPts val="4270"/>
                </a:lnSpc>
              </a:pPr>
              <a:r>
                <a:rPr lang="en-US" sz="2800" dirty="0">
                  <a:solidFill>
                    <a:srgbClr val="000000"/>
                  </a:solidFill>
                  <a:latin typeface="Arimo"/>
                </a:rPr>
                <a:t>       -&gt; </a:t>
              </a:r>
              <a:r>
                <a:rPr lang="en-US" sz="2800" dirty="0" err="1">
                  <a:solidFill>
                    <a:srgbClr val="000000"/>
                  </a:solidFill>
                  <a:latin typeface="Arimo"/>
                </a:rPr>
                <a:t>데이터로더</a:t>
              </a:r>
              <a:r>
                <a:rPr lang="en-US" sz="2800" dirty="0">
                  <a:solidFill>
                    <a:srgbClr val="000000"/>
                  </a:solidFill>
                  <a:latin typeface="Arimo"/>
                </a:rPr>
                <a:t> </a:t>
              </a:r>
              <a:r>
                <a:rPr lang="en-US" sz="2800" dirty="0" err="1">
                  <a:solidFill>
                    <a:srgbClr val="000000"/>
                  </a:solidFill>
                  <a:latin typeface="Arimo"/>
                </a:rPr>
                <a:t>파트에서</a:t>
              </a:r>
              <a:r>
                <a:rPr lang="en-US" sz="2800" dirty="0">
                  <a:solidFill>
                    <a:srgbClr val="000000"/>
                  </a:solidFill>
                  <a:latin typeface="Arimo"/>
                </a:rPr>
                <a:t> </a:t>
              </a:r>
              <a:r>
                <a:rPr lang="en-US" sz="2800" dirty="0" err="1">
                  <a:solidFill>
                    <a:srgbClr val="000000"/>
                  </a:solidFill>
                  <a:latin typeface="Arimo"/>
                </a:rPr>
                <a:t>세션이</a:t>
              </a:r>
              <a:r>
                <a:rPr lang="en-US" sz="2800" dirty="0">
                  <a:solidFill>
                    <a:srgbClr val="000000"/>
                  </a:solidFill>
                  <a:latin typeface="Arimo"/>
                </a:rPr>
                <a:t> </a:t>
              </a:r>
              <a:r>
                <a:rPr lang="en-US" sz="2800" dirty="0" err="1">
                  <a:solidFill>
                    <a:srgbClr val="000000"/>
                  </a:solidFill>
                  <a:latin typeface="Arimo"/>
                </a:rPr>
                <a:t>다운되는</a:t>
              </a:r>
              <a:r>
                <a:rPr lang="en-US" sz="2800" dirty="0">
                  <a:solidFill>
                    <a:srgbClr val="000000"/>
                  </a:solidFill>
                  <a:latin typeface="Arimo"/>
                </a:rPr>
                <a:t> </a:t>
              </a:r>
              <a:r>
                <a:rPr lang="en-US" sz="2800" dirty="0" err="1">
                  <a:solidFill>
                    <a:srgbClr val="000000"/>
                  </a:solidFill>
                  <a:latin typeface="Arimo"/>
                </a:rPr>
                <a:t>문제</a:t>
              </a:r>
              <a:endParaRPr lang="en-US" sz="2800" dirty="0">
                <a:solidFill>
                  <a:srgbClr val="000000"/>
                </a:solidFill>
                <a:latin typeface="Arimo"/>
              </a:endParaRPr>
            </a:p>
            <a:p>
              <a:pPr>
                <a:lnSpc>
                  <a:spcPts val="4270"/>
                </a:lnSpc>
              </a:pPr>
              <a:endParaRPr lang="en-US" sz="2800" dirty="0">
                <a:solidFill>
                  <a:srgbClr val="000000"/>
                </a:solidFill>
                <a:latin typeface="Arimo"/>
              </a:endParaRPr>
            </a:p>
            <a:p>
              <a:pPr>
                <a:lnSpc>
                  <a:spcPts val="4270"/>
                </a:lnSpc>
              </a:pPr>
              <a:r>
                <a:rPr lang="en-US" sz="2800" dirty="0">
                  <a:solidFill>
                    <a:srgbClr val="000000"/>
                  </a:solidFill>
                  <a:latin typeface="Arimo"/>
                </a:rPr>
                <a:t>2) </a:t>
              </a:r>
              <a:r>
                <a:rPr lang="en-US" sz="2800" dirty="0" err="1">
                  <a:solidFill>
                    <a:srgbClr val="000000"/>
                  </a:solidFill>
                  <a:latin typeface="Arimo"/>
                </a:rPr>
                <a:t>여러</a:t>
              </a:r>
              <a:r>
                <a:rPr lang="en-US" sz="2800" dirty="0">
                  <a:solidFill>
                    <a:srgbClr val="000000"/>
                  </a:solidFill>
                  <a:latin typeface="Arimo"/>
                </a:rPr>
                <a:t> </a:t>
              </a:r>
              <a:r>
                <a:rPr lang="en-US" sz="2800" dirty="0" err="1">
                  <a:solidFill>
                    <a:srgbClr val="000000"/>
                  </a:solidFill>
                  <a:latin typeface="Arimo"/>
                </a:rPr>
                <a:t>사람이</a:t>
              </a:r>
              <a:r>
                <a:rPr lang="en-US" sz="2800" dirty="0">
                  <a:solidFill>
                    <a:srgbClr val="000000"/>
                  </a:solidFill>
                  <a:latin typeface="Arimo"/>
                </a:rPr>
                <a:t> </a:t>
              </a:r>
              <a:r>
                <a:rPr lang="en-US" sz="2800" dirty="0" err="1">
                  <a:solidFill>
                    <a:srgbClr val="000000"/>
                  </a:solidFill>
                  <a:latin typeface="Arimo"/>
                </a:rPr>
                <a:t>나오는</a:t>
              </a:r>
              <a:r>
                <a:rPr lang="en-US" sz="2800" dirty="0">
                  <a:solidFill>
                    <a:srgbClr val="000000"/>
                  </a:solidFill>
                  <a:latin typeface="Arimo"/>
                </a:rPr>
                <a:t> </a:t>
              </a:r>
              <a:r>
                <a:rPr lang="en-US" sz="2800" dirty="0" err="1">
                  <a:solidFill>
                    <a:srgbClr val="000000"/>
                  </a:solidFill>
                  <a:latin typeface="Arimo"/>
                </a:rPr>
                <a:t>Vedio에서</a:t>
              </a:r>
              <a:r>
                <a:rPr lang="en-US" sz="2800" dirty="0">
                  <a:solidFill>
                    <a:srgbClr val="000000"/>
                  </a:solidFill>
                  <a:latin typeface="Arimo"/>
                </a:rPr>
                <a:t> </a:t>
              </a:r>
              <a:r>
                <a:rPr lang="en-US" sz="2800" dirty="0" err="1">
                  <a:solidFill>
                    <a:srgbClr val="000000"/>
                  </a:solidFill>
                  <a:latin typeface="Arimo"/>
                </a:rPr>
                <a:t>img를</a:t>
              </a:r>
              <a:r>
                <a:rPr lang="en-US" sz="2800" dirty="0">
                  <a:solidFill>
                    <a:srgbClr val="000000"/>
                  </a:solidFill>
                  <a:latin typeface="Arimo"/>
                </a:rPr>
                <a:t> </a:t>
              </a:r>
              <a:r>
                <a:rPr lang="en-US" sz="2800" dirty="0" err="1">
                  <a:solidFill>
                    <a:srgbClr val="000000"/>
                  </a:solidFill>
                  <a:latin typeface="Arimo"/>
                </a:rPr>
                <a:t>추출하고</a:t>
              </a:r>
              <a:r>
                <a:rPr lang="en-US" sz="2800" dirty="0">
                  <a:solidFill>
                    <a:srgbClr val="000000"/>
                  </a:solidFill>
                  <a:latin typeface="Arimo"/>
                </a:rPr>
                <a:t> </a:t>
              </a:r>
              <a:r>
                <a:rPr lang="en-US" sz="2800" dirty="0" err="1">
                  <a:solidFill>
                    <a:srgbClr val="000000"/>
                  </a:solidFill>
                  <a:latin typeface="Arimo"/>
                </a:rPr>
                <a:t>이를</a:t>
              </a:r>
              <a:r>
                <a:rPr lang="en-US" sz="2800" dirty="0">
                  <a:solidFill>
                    <a:srgbClr val="000000"/>
                  </a:solidFill>
                  <a:latin typeface="Arimo"/>
                </a:rPr>
                <a:t> </a:t>
              </a:r>
              <a:r>
                <a:rPr lang="en-US" sz="2800" dirty="0" err="1">
                  <a:solidFill>
                    <a:srgbClr val="000000"/>
                  </a:solidFill>
                  <a:latin typeface="Arimo"/>
                </a:rPr>
                <a:t>기반으로</a:t>
              </a:r>
              <a:r>
                <a:rPr lang="en-US" sz="2800" dirty="0">
                  <a:solidFill>
                    <a:srgbClr val="000000"/>
                  </a:solidFill>
                  <a:latin typeface="Arimo"/>
                </a:rPr>
                <a:t> </a:t>
              </a:r>
              <a:r>
                <a:rPr lang="en-US" sz="2800" dirty="0" err="1">
                  <a:solidFill>
                    <a:srgbClr val="000000"/>
                  </a:solidFill>
                  <a:latin typeface="Arimo"/>
                </a:rPr>
                <a:t>동작을</a:t>
              </a:r>
              <a:r>
                <a:rPr lang="en-US" sz="2800" dirty="0">
                  <a:solidFill>
                    <a:srgbClr val="000000"/>
                  </a:solidFill>
                  <a:latin typeface="Arimo"/>
                </a:rPr>
                <a:t> </a:t>
              </a:r>
              <a:r>
                <a:rPr lang="en-US" sz="2800" dirty="0" err="1">
                  <a:solidFill>
                    <a:srgbClr val="000000"/>
                  </a:solidFill>
                  <a:latin typeface="Arimo"/>
                </a:rPr>
                <a:t>분류해보는</a:t>
              </a:r>
              <a:r>
                <a:rPr lang="en-US" sz="2800" dirty="0">
                  <a:solidFill>
                    <a:srgbClr val="000000"/>
                  </a:solidFill>
                  <a:latin typeface="Arimo"/>
                </a:rPr>
                <a:t> </a:t>
              </a:r>
              <a:r>
                <a:rPr lang="en-US" sz="2800" dirty="0" err="1">
                  <a:solidFill>
                    <a:srgbClr val="000000"/>
                  </a:solidFill>
                  <a:latin typeface="Arimo"/>
                </a:rPr>
                <a:t>Task를</a:t>
              </a:r>
              <a:r>
                <a:rPr lang="en-US" sz="2800" dirty="0">
                  <a:solidFill>
                    <a:srgbClr val="000000"/>
                  </a:solidFill>
                  <a:latin typeface="Arimo"/>
                </a:rPr>
                <a:t> </a:t>
              </a:r>
              <a:r>
                <a:rPr lang="en-US" sz="2800" dirty="0" err="1">
                  <a:solidFill>
                    <a:srgbClr val="000000"/>
                  </a:solidFill>
                  <a:latin typeface="Arimo"/>
                </a:rPr>
                <a:t>해보려고</a:t>
              </a:r>
              <a:r>
                <a:rPr lang="en-US" sz="2800" dirty="0">
                  <a:solidFill>
                    <a:srgbClr val="000000"/>
                  </a:solidFill>
                  <a:latin typeface="Arimo"/>
                </a:rPr>
                <a:t> </a:t>
              </a:r>
              <a:r>
                <a:rPr lang="en-US" sz="2800" dirty="0" err="1">
                  <a:solidFill>
                    <a:srgbClr val="000000"/>
                  </a:solidFill>
                  <a:latin typeface="Arimo"/>
                </a:rPr>
                <a:t>시도</a:t>
              </a:r>
              <a:r>
                <a:rPr lang="en-US" sz="2800" dirty="0">
                  <a:solidFill>
                    <a:srgbClr val="000000"/>
                  </a:solidFill>
                  <a:latin typeface="Arimo"/>
                </a:rPr>
                <a:t> (ex. fast forward MV 속 </a:t>
              </a:r>
              <a:r>
                <a:rPr lang="en-US" sz="2800" dirty="0" err="1">
                  <a:solidFill>
                    <a:srgbClr val="000000"/>
                  </a:solidFill>
                  <a:latin typeface="Arimo"/>
                </a:rPr>
                <a:t>태권도</a:t>
              </a:r>
              <a:r>
                <a:rPr lang="en-US" sz="2800" dirty="0">
                  <a:solidFill>
                    <a:srgbClr val="000000"/>
                  </a:solidFill>
                  <a:latin typeface="Arimo"/>
                </a:rPr>
                <a:t> </a:t>
              </a:r>
              <a:r>
                <a:rPr lang="en-US" sz="2800" dirty="0" err="1">
                  <a:solidFill>
                    <a:srgbClr val="000000"/>
                  </a:solidFill>
                  <a:latin typeface="Arimo"/>
                </a:rPr>
                <a:t>동작</a:t>
              </a:r>
              <a:r>
                <a:rPr lang="en-US" sz="2800" dirty="0">
                  <a:solidFill>
                    <a:srgbClr val="000000"/>
                  </a:solidFill>
                  <a:latin typeface="Arimo"/>
                </a:rPr>
                <a:t> </a:t>
              </a:r>
              <a:r>
                <a:rPr lang="en-US" sz="2800" dirty="0" err="1">
                  <a:solidFill>
                    <a:srgbClr val="000000"/>
                  </a:solidFill>
                  <a:latin typeface="Arimo"/>
                </a:rPr>
                <a:t>추출</a:t>
              </a:r>
              <a:r>
                <a:rPr lang="en-US" sz="2800" dirty="0">
                  <a:solidFill>
                    <a:srgbClr val="000000"/>
                  </a:solidFill>
                  <a:latin typeface="Arimo"/>
                </a:rPr>
                <a:t>)</a:t>
              </a:r>
            </a:p>
            <a:p>
              <a:pPr>
                <a:lnSpc>
                  <a:spcPts val="4270"/>
                </a:lnSpc>
              </a:pPr>
              <a:r>
                <a:rPr lang="en-US" sz="2800" dirty="0">
                  <a:solidFill>
                    <a:srgbClr val="000000"/>
                  </a:solidFill>
                  <a:latin typeface="Arimo"/>
                </a:rPr>
                <a:t>       -&gt; </a:t>
              </a:r>
              <a:r>
                <a:rPr lang="en-US" sz="2800" dirty="0" err="1">
                  <a:solidFill>
                    <a:srgbClr val="000000"/>
                  </a:solidFill>
                  <a:latin typeface="Arimo"/>
                </a:rPr>
                <a:t>Detect된</a:t>
              </a:r>
              <a:r>
                <a:rPr lang="en-US" sz="2800" dirty="0">
                  <a:solidFill>
                    <a:srgbClr val="000000"/>
                  </a:solidFill>
                  <a:latin typeface="Arimo"/>
                </a:rPr>
                <a:t> </a:t>
              </a:r>
              <a:r>
                <a:rPr lang="en-US" sz="2800" dirty="0" err="1">
                  <a:solidFill>
                    <a:srgbClr val="000000"/>
                  </a:solidFill>
                  <a:latin typeface="Arimo"/>
                </a:rPr>
                <a:t>여러</a:t>
              </a:r>
              <a:r>
                <a:rPr lang="en-US" sz="2800" dirty="0">
                  <a:solidFill>
                    <a:srgbClr val="000000"/>
                  </a:solidFill>
                  <a:latin typeface="Arimo"/>
                </a:rPr>
                <a:t> </a:t>
              </a:r>
              <a:r>
                <a:rPr lang="en-US" sz="2800" dirty="0" err="1">
                  <a:solidFill>
                    <a:srgbClr val="000000"/>
                  </a:solidFill>
                  <a:latin typeface="Arimo"/>
                </a:rPr>
                <a:t>사람</a:t>
              </a:r>
              <a:r>
                <a:rPr lang="en-US" sz="2800" dirty="0">
                  <a:solidFill>
                    <a:srgbClr val="000000"/>
                  </a:solidFill>
                  <a:latin typeface="Arimo"/>
                </a:rPr>
                <a:t> 중 </a:t>
              </a:r>
              <a:r>
                <a:rPr lang="en-US" sz="2800" dirty="0" err="1">
                  <a:solidFill>
                    <a:srgbClr val="000000"/>
                  </a:solidFill>
                  <a:latin typeface="Arimo"/>
                </a:rPr>
                <a:t>우리가</a:t>
              </a:r>
              <a:r>
                <a:rPr lang="en-US" sz="2800" dirty="0">
                  <a:solidFill>
                    <a:srgbClr val="000000"/>
                  </a:solidFill>
                  <a:latin typeface="Arimo"/>
                </a:rPr>
                <a:t> </a:t>
              </a:r>
              <a:r>
                <a:rPr lang="en-US" sz="2800" dirty="0" err="1">
                  <a:solidFill>
                    <a:srgbClr val="000000"/>
                  </a:solidFill>
                  <a:latin typeface="Arimo"/>
                </a:rPr>
                <a:t>원하는</a:t>
              </a:r>
              <a:r>
                <a:rPr lang="en-US" sz="2800" dirty="0">
                  <a:solidFill>
                    <a:srgbClr val="000000"/>
                  </a:solidFill>
                  <a:latin typeface="Arimo"/>
                </a:rPr>
                <a:t> </a:t>
              </a:r>
              <a:r>
                <a:rPr lang="en-US" sz="2800" dirty="0" err="1">
                  <a:solidFill>
                    <a:srgbClr val="000000"/>
                  </a:solidFill>
                  <a:latin typeface="Arimo"/>
                </a:rPr>
                <a:t>사람</a:t>
              </a:r>
              <a:r>
                <a:rPr lang="en-US" sz="2800" dirty="0">
                  <a:solidFill>
                    <a:srgbClr val="000000"/>
                  </a:solidFill>
                  <a:latin typeface="Arimo"/>
                </a:rPr>
                <a:t>(</a:t>
              </a:r>
              <a:r>
                <a:rPr lang="en-US" sz="2800" dirty="0" err="1">
                  <a:solidFill>
                    <a:srgbClr val="000000"/>
                  </a:solidFill>
                  <a:latin typeface="Arimo"/>
                </a:rPr>
                <a:t>전소미</a:t>
              </a:r>
              <a:r>
                <a:rPr lang="en-US" sz="2800" dirty="0">
                  <a:solidFill>
                    <a:srgbClr val="000000"/>
                  </a:solidFill>
                  <a:latin typeface="Arimo"/>
                </a:rPr>
                <a:t>)을 </a:t>
              </a:r>
              <a:r>
                <a:rPr lang="en-US" sz="2800" dirty="0" err="1">
                  <a:solidFill>
                    <a:srgbClr val="000000"/>
                  </a:solidFill>
                  <a:latin typeface="Arimo"/>
                </a:rPr>
                <a:t>특정할</a:t>
              </a:r>
              <a:r>
                <a:rPr lang="en-US" sz="2800" dirty="0">
                  <a:solidFill>
                    <a:srgbClr val="000000"/>
                  </a:solidFill>
                  <a:latin typeface="Arimo"/>
                </a:rPr>
                <a:t> 수 </a:t>
              </a:r>
              <a:r>
                <a:rPr lang="en-US" sz="2800" dirty="0" err="1">
                  <a:solidFill>
                    <a:srgbClr val="000000"/>
                  </a:solidFill>
                  <a:latin typeface="Arimo"/>
                </a:rPr>
                <a:t>없는</a:t>
              </a:r>
              <a:r>
                <a:rPr lang="en-US" sz="2800" dirty="0">
                  <a:solidFill>
                    <a:srgbClr val="000000"/>
                  </a:solidFill>
                  <a:latin typeface="Arimo"/>
                </a:rPr>
                <a:t> </a:t>
              </a:r>
              <a:r>
                <a:rPr lang="en-US" sz="2800" dirty="0" err="1">
                  <a:solidFill>
                    <a:srgbClr val="000000"/>
                  </a:solidFill>
                  <a:latin typeface="Arimo"/>
                </a:rPr>
                <a:t>문제</a:t>
              </a:r>
              <a:endParaRPr lang="en-US" sz="2800" dirty="0">
                <a:solidFill>
                  <a:srgbClr val="000000"/>
                </a:solidFill>
                <a:latin typeface="Arim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14955960" y="5988345"/>
            <a:ext cx="3528281" cy="4839287"/>
          </a:xfrm>
          <a:custGeom>
            <a:avLst/>
            <a:gdLst/>
            <a:ahLst/>
            <a:cxnLst/>
            <a:rect l="l" t="t" r="r" b="b"/>
            <a:pathLst>
              <a:path w="3528281" h="4839287">
                <a:moveTo>
                  <a:pt x="0" y="0"/>
                </a:moveTo>
                <a:lnTo>
                  <a:pt x="3528281" y="0"/>
                </a:lnTo>
                <a:lnTo>
                  <a:pt x="3528281" y="4839287"/>
                </a:lnTo>
                <a:lnTo>
                  <a:pt x="0" y="4839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a:off x="11688752" y="-1487738"/>
            <a:ext cx="5570548" cy="6265443"/>
          </a:xfrm>
          <a:custGeom>
            <a:avLst/>
            <a:gdLst/>
            <a:ahLst/>
            <a:cxnLst/>
            <a:rect l="l" t="t" r="r" b="b"/>
            <a:pathLst>
              <a:path w="5570548" h="6265443">
                <a:moveTo>
                  <a:pt x="0" y="0"/>
                </a:moveTo>
                <a:lnTo>
                  <a:pt x="5570548" y="0"/>
                </a:lnTo>
                <a:lnTo>
                  <a:pt x="5570548" y="6265443"/>
                </a:lnTo>
                <a:lnTo>
                  <a:pt x="0" y="6265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grpSp>
        <p:nvGrpSpPr>
          <p:cNvPr id="4" name="Group 4"/>
          <p:cNvGrpSpPr/>
          <p:nvPr/>
        </p:nvGrpSpPr>
        <p:grpSpPr>
          <a:xfrm rot="5400000">
            <a:off x="4207074" y="-1870277"/>
            <a:ext cx="8024147" cy="15717243"/>
            <a:chOff x="0" y="0"/>
            <a:chExt cx="1863564" cy="3650242"/>
          </a:xfrm>
        </p:grpSpPr>
        <p:sp>
          <p:nvSpPr>
            <p:cNvPr id="5" name="Freeform 5"/>
            <p:cNvSpPr/>
            <p:nvPr/>
          </p:nvSpPr>
          <p:spPr>
            <a:xfrm>
              <a:off x="12700" y="12700"/>
              <a:ext cx="1798794" cy="3581662"/>
            </a:xfrm>
            <a:custGeom>
              <a:avLst/>
              <a:gdLst/>
              <a:ahLst/>
              <a:cxnLst/>
              <a:rect l="l" t="t" r="r" b="b"/>
              <a:pathLst>
                <a:path w="1798794" h="3581662">
                  <a:moveTo>
                    <a:pt x="146050" y="3581662"/>
                  </a:moveTo>
                  <a:lnTo>
                    <a:pt x="1652744" y="3581662"/>
                  </a:lnTo>
                  <a:cubicBezTo>
                    <a:pt x="1732754" y="3581662"/>
                    <a:pt x="1798794" y="3515623"/>
                    <a:pt x="1798794" y="3435612"/>
                  </a:cubicBezTo>
                  <a:lnTo>
                    <a:pt x="1798794" y="146050"/>
                  </a:lnTo>
                  <a:cubicBezTo>
                    <a:pt x="1798794" y="66040"/>
                    <a:pt x="1732754" y="0"/>
                    <a:pt x="1652744" y="0"/>
                  </a:cubicBezTo>
                  <a:lnTo>
                    <a:pt x="146050" y="0"/>
                  </a:lnTo>
                  <a:cubicBezTo>
                    <a:pt x="66040" y="0"/>
                    <a:pt x="0" y="66040"/>
                    <a:pt x="0" y="146050"/>
                  </a:cubicBezTo>
                  <a:lnTo>
                    <a:pt x="0" y="3435612"/>
                  </a:lnTo>
                  <a:cubicBezTo>
                    <a:pt x="0" y="3516892"/>
                    <a:pt x="66040" y="3581662"/>
                    <a:pt x="146050" y="3581662"/>
                  </a:cubicBezTo>
                </a:path>
              </a:pathLst>
            </a:custGeom>
            <a:solidFill>
              <a:srgbClr val="FFF6EC"/>
            </a:solidFill>
          </p:spPr>
          <p:txBody>
            <a:bodyPr/>
            <a:lstStyle/>
            <a:p>
              <a:endParaRPr lang="ko-KR" altLang="en-US"/>
            </a:p>
          </p:txBody>
        </p:sp>
        <p:sp>
          <p:nvSpPr>
            <p:cNvPr id="6" name="Freeform 6"/>
            <p:cNvSpPr/>
            <p:nvPr/>
          </p:nvSpPr>
          <p:spPr>
            <a:xfrm>
              <a:off x="0" y="0"/>
              <a:ext cx="1863564" cy="3650242"/>
            </a:xfrm>
            <a:custGeom>
              <a:avLst/>
              <a:gdLst/>
              <a:ahLst/>
              <a:cxnLst/>
              <a:rect l="l" t="t" r="r" b="b"/>
              <a:pathLst>
                <a:path w="1863564" h="3650242">
                  <a:moveTo>
                    <a:pt x="1800064" y="74930"/>
                  </a:moveTo>
                  <a:cubicBezTo>
                    <a:pt x="1772124" y="30480"/>
                    <a:pt x="1722594" y="0"/>
                    <a:pt x="1665444" y="0"/>
                  </a:cubicBezTo>
                  <a:lnTo>
                    <a:pt x="158750" y="0"/>
                  </a:lnTo>
                  <a:cubicBezTo>
                    <a:pt x="71120" y="0"/>
                    <a:pt x="0" y="71120"/>
                    <a:pt x="0" y="158750"/>
                  </a:cubicBezTo>
                  <a:lnTo>
                    <a:pt x="0" y="3448312"/>
                  </a:lnTo>
                  <a:cubicBezTo>
                    <a:pt x="0" y="3500382"/>
                    <a:pt x="25400" y="3546103"/>
                    <a:pt x="63500" y="3575312"/>
                  </a:cubicBezTo>
                  <a:cubicBezTo>
                    <a:pt x="91440" y="3619762"/>
                    <a:pt x="140970" y="3650242"/>
                    <a:pt x="198993" y="3650242"/>
                  </a:cubicBezTo>
                  <a:lnTo>
                    <a:pt x="1704814" y="3650242"/>
                  </a:lnTo>
                  <a:cubicBezTo>
                    <a:pt x="1792444" y="3650242"/>
                    <a:pt x="1863564" y="3579123"/>
                    <a:pt x="1863564" y="3491492"/>
                  </a:cubicBezTo>
                  <a:lnTo>
                    <a:pt x="1863564" y="212151"/>
                  </a:lnTo>
                  <a:cubicBezTo>
                    <a:pt x="1863564" y="149860"/>
                    <a:pt x="1838164" y="104140"/>
                    <a:pt x="1800064" y="74930"/>
                  </a:cubicBezTo>
                  <a:moveTo>
                    <a:pt x="12700" y="3448312"/>
                  </a:moveTo>
                  <a:lnTo>
                    <a:pt x="12700" y="158750"/>
                  </a:lnTo>
                  <a:cubicBezTo>
                    <a:pt x="12700" y="78740"/>
                    <a:pt x="78740" y="12700"/>
                    <a:pt x="158750" y="12700"/>
                  </a:cubicBezTo>
                  <a:lnTo>
                    <a:pt x="1665444" y="12700"/>
                  </a:lnTo>
                  <a:cubicBezTo>
                    <a:pt x="1745454" y="12700"/>
                    <a:pt x="1811494" y="78740"/>
                    <a:pt x="1811494" y="158750"/>
                  </a:cubicBezTo>
                  <a:lnTo>
                    <a:pt x="1811494" y="3448312"/>
                  </a:lnTo>
                  <a:cubicBezTo>
                    <a:pt x="1811494" y="3528323"/>
                    <a:pt x="1745454" y="3594362"/>
                    <a:pt x="1665444" y="3594362"/>
                  </a:cubicBezTo>
                  <a:lnTo>
                    <a:pt x="158750" y="3594362"/>
                  </a:lnTo>
                  <a:cubicBezTo>
                    <a:pt x="78740" y="3594362"/>
                    <a:pt x="12700" y="3529592"/>
                    <a:pt x="12700" y="3448312"/>
                  </a:cubicBezTo>
                </a:path>
              </a:pathLst>
            </a:custGeom>
            <a:solidFill>
              <a:srgbClr val="000000"/>
            </a:solidFill>
          </p:spPr>
          <p:txBody>
            <a:bodyPr/>
            <a:lstStyle/>
            <a:p>
              <a:endParaRPr lang="ko-KR" altLang="en-US"/>
            </a:p>
          </p:txBody>
        </p:sp>
      </p:grpSp>
      <p:sp>
        <p:nvSpPr>
          <p:cNvPr id="7" name="Freeform 7"/>
          <p:cNvSpPr/>
          <p:nvPr/>
        </p:nvSpPr>
        <p:spPr>
          <a:xfrm>
            <a:off x="1311577" y="8157137"/>
            <a:ext cx="1339786" cy="1013366"/>
          </a:xfrm>
          <a:custGeom>
            <a:avLst/>
            <a:gdLst/>
            <a:ahLst/>
            <a:cxnLst/>
            <a:rect l="l" t="t" r="r" b="b"/>
            <a:pathLst>
              <a:path w="1339786" h="1013366">
                <a:moveTo>
                  <a:pt x="0" y="0"/>
                </a:moveTo>
                <a:lnTo>
                  <a:pt x="1339786" y="0"/>
                </a:lnTo>
                <a:lnTo>
                  <a:pt x="1339786" y="1013366"/>
                </a:lnTo>
                <a:lnTo>
                  <a:pt x="0" y="101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8" name="Freeform 8"/>
          <p:cNvSpPr/>
          <p:nvPr/>
        </p:nvSpPr>
        <p:spPr>
          <a:xfrm>
            <a:off x="1327308" y="2915144"/>
            <a:ext cx="1339786" cy="1013366"/>
          </a:xfrm>
          <a:custGeom>
            <a:avLst/>
            <a:gdLst/>
            <a:ahLst/>
            <a:cxnLst/>
            <a:rect l="l" t="t" r="r" b="b"/>
            <a:pathLst>
              <a:path w="1339786" h="1013366">
                <a:moveTo>
                  <a:pt x="0" y="0"/>
                </a:moveTo>
                <a:lnTo>
                  <a:pt x="1339786" y="0"/>
                </a:lnTo>
                <a:lnTo>
                  <a:pt x="1339786" y="1013365"/>
                </a:lnTo>
                <a:lnTo>
                  <a:pt x="0" y="10133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9" name="Freeform 9"/>
          <p:cNvSpPr/>
          <p:nvPr/>
        </p:nvSpPr>
        <p:spPr>
          <a:xfrm>
            <a:off x="1449646" y="4587427"/>
            <a:ext cx="1217448" cy="1217448"/>
          </a:xfrm>
          <a:custGeom>
            <a:avLst/>
            <a:gdLst/>
            <a:ahLst/>
            <a:cxnLst/>
            <a:rect l="l" t="t" r="r" b="b"/>
            <a:pathLst>
              <a:path w="1217448" h="1217448">
                <a:moveTo>
                  <a:pt x="0" y="0"/>
                </a:moveTo>
                <a:lnTo>
                  <a:pt x="1217448" y="0"/>
                </a:lnTo>
                <a:lnTo>
                  <a:pt x="1217448" y="1217449"/>
                </a:lnTo>
                <a:lnTo>
                  <a:pt x="0" y="12174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ko-KR" altLang="en-US"/>
          </a:p>
        </p:txBody>
      </p:sp>
      <p:sp>
        <p:nvSpPr>
          <p:cNvPr id="10" name="Freeform 10"/>
          <p:cNvSpPr/>
          <p:nvPr/>
        </p:nvSpPr>
        <p:spPr>
          <a:xfrm>
            <a:off x="1311577" y="6414795"/>
            <a:ext cx="1355517" cy="1069627"/>
          </a:xfrm>
          <a:custGeom>
            <a:avLst/>
            <a:gdLst/>
            <a:ahLst/>
            <a:cxnLst/>
            <a:rect l="l" t="t" r="r" b="b"/>
            <a:pathLst>
              <a:path w="1355517" h="1069627">
                <a:moveTo>
                  <a:pt x="0" y="0"/>
                </a:moveTo>
                <a:lnTo>
                  <a:pt x="1355517" y="0"/>
                </a:lnTo>
                <a:lnTo>
                  <a:pt x="1355517" y="1069627"/>
                </a:lnTo>
                <a:lnTo>
                  <a:pt x="0" y="10696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ko-KR" altLang="en-US"/>
          </a:p>
        </p:txBody>
      </p:sp>
      <p:grpSp>
        <p:nvGrpSpPr>
          <p:cNvPr id="11" name="Group 11"/>
          <p:cNvGrpSpPr/>
          <p:nvPr/>
        </p:nvGrpSpPr>
        <p:grpSpPr>
          <a:xfrm>
            <a:off x="2904913" y="1774784"/>
            <a:ext cx="11916339" cy="3368715"/>
            <a:chOff x="0" y="-294491"/>
            <a:chExt cx="3077324" cy="869950"/>
          </a:xfrm>
        </p:grpSpPr>
        <p:sp>
          <p:nvSpPr>
            <p:cNvPr id="12" name="Freeform 12"/>
            <p:cNvSpPr/>
            <p:nvPr/>
          </p:nvSpPr>
          <p:spPr>
            <a:xfrm>
              <a:off x="0" y="0"/>
              <a:ext cx="3077324" cy="295495"/>
            </a:xfrm>
            <a:custGeom>
              <a:avLst/>
              <a:gdLst/>
              <a:ahLst/>
              <a:cxnLst/>
              <a:rect l="l" t="t" r="r" b="b"/>
              <a:pathLst>
                <a:path w="3077324" h="295495">
                  <a:moveTo>
                    <a:pt x="0" y="0"/>
                  </a:moveTo>
                  <a:lnTo>
                    <a:pt x="3077324" y="0"/>
                  </a:lnTo>
                  <a:lnTo>
                    <a:pt x="3077324" y="295495"/>
                  </a:lnTo>
                  <a:lnTo>
                    <a:pt x="0" y="295495"/>
                  </a:lnTo>
                  <a:lnTo>
                    <a:pt x="0" y="0"/>
                  </a:lnTo>
                </a:path>
              </a:pathLst>
            </a:custGeom>
            <a:solidFill>
              <a:srgbClr val="587EFB"/>
            </a:solidFill>
            <a:ln w="9525">
              <a:solidFill>
                <a:srgbClr val="000000"/>
              </a:solidFill>
            </a:ln>
          </p:spPr>
          <p:txBody>
            <a:bodyPr/>
            <a:lstStyle/>
            <a:p>
              <a:endParaRPr lang="ko-KR" altLang="en-US" sz="1600">
                <a:latin typeface="Arimo" panose="020B0600000101010101" charset="0"/>
                <a:cs typeface="Arimo" panose="020B0600000101010101" charset="0"/>
              </a:endParaRPr>
            </a:p>
          </p:txBody>
        </p:sp>
        <p:sp>
          <p:nvSpPr>
            <p:cNvPr id="13" name="TextBox 13"/>
            <p:cNvSpPr txBox="1"/>
            <p:nvPr/>
          </p:nvSpPr>
          <p:spPr>
            <a:xfrm>
              <a:off x="0" y="-294491"/>
              <a:ext cx="3077324" cy="869950"/>
            </a:xfrm>
            <a:prstGeom prst="rect">
              <a:avLst/>
            </a:prstGeom>
          </p:spPr>
          <p:txBody>
            <a:bodyPr lIns="254000" tIns="254000" rIns="254000" bIns="254000" rtlCol="0" anchor="ctr"/>
            <a:lstStyle/>
            <a:p>
              <a:pPr>
                <a:lnSpc>
                  <a:spcPts val="3079"/>
                </a:lnSpc>
              </a:pPr>
              <a:r>
                <a:rPr lang="en-US" sz="2100" dirty="0" err="1">
                  <a:solidFill>
                    <a:srgbClr val="FFFFFF"/>
                  </a:solidFill>
                  <a:latin typeface="Arimo Bold" panose="020B0600000101010101" charset="0"/>
                  <a:ea typeface="Arimo Bold" panose="020B0600000101010101" charset="0"/>
                  <a:cs typeface="Arimo Bold" panose="020B0600000101010101" charset="0"/>
                </a:rPr>
                <a:t>민규</a:t>
              </a:r>
              <a:r>
                <a:rPr lang="en-US" sz="2100" dirty="0">
                  <a:solidFill>
                    <a:srgbClr val="FFFFFF"/>
                  </a:solidFill>
                  <a:latin typeface="Arimo Bold" panose="020B0600000101010101" charset="0"/>
                  <a:ea typeface="Arimo Bold" panose="020B0600000101010101" charset="0"/>
                  <a:cs typeface="Arimo Bold" panose="020B0600000101010101" charset="0"/>
                </a:rPr>
                <a:t> : Pose Estimation </a:t>
              </a:r>
              <a:r>
                <a:rPr lang="en-US" sz="2100" dirty="0" err="1">
                  <a:solidFill>
                    <a:srgbClr val="FFFFFF"/>
                  </a:solidFill>
                  <a:latin typeface="Arimo Bold" panose="020B0600000101010101" charset="0"/>
                  <a:ea typeface="Arimo Bold" panose="020B0600000101010101" charset="0"/>
                  <a:cs typeface="Arimo Bold" panose="020B0600000101010101" charset="0"/>
                </a:rPr>
                <a:t>분야의</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논문을</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리뷰하고</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실제</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코드로</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구현해볼</a:t>
              </a:r>
              <a:r>
                <a:rPr lang="en-US" sz="2100" dirty="0">
                  <a:solidFill>
                    <a:srgbClr val="FFFFFF"/>
                  </a:solidFill>
                  <a:latin typeface="Arimo Bold" panose="020B0600000101010101" charset="0"/>
                  <a:ea typeface="Arimo Bold" panose="020B0600000101010101" charset="0"/>
                  <a:cs typeface="Arimo Bold" panose="020B0600000101010101" charset="0"/>
                </a:rPr>
                <a:t> 수 </a:t>
              </a:r>
              <a:r>
                <a:rPr lang="en-US" sz="2100" dirty="0" err="1">
                  <a:solidFill>
                    <a:srgbClr val="FFFFFF"/>
                  </a:solidFill>
                  <a:latin typeface="Arimo Bold" panose="020B0600000101010101" charset="0"/>
                  <a:ea typeface="Arimo Bold" panose="020B0600000101010101" charset="0"/>
                  <a:cs typeface="Arimo Bold" panose="020B0600000101010101" charset="0"/>
                </a:rPr>
                <a:t>있는</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좋은</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기회였다</a:t>
              </a:r>
              <a:r>
                <a:rPr lang="en-US" sz="2100" dirty="0">
                  <a:solidFill>
                    <a:srgbClr val="FFFFFF"/>
                  </a:solidFill>
                  <a:latin typeface="Arimo Bold" panose="020B0600000101010101" charset="0"/>
                  <a:ea typeface="Arimo Bold" panose="020B0600000101010101" charset="0"/>
                  <a:cs typeface="Arimo Bold" panose="020B0600000101010101" charset="0"/>
                </a:rPr>
                <a:t>.</a:t>
              </a:r>
            </a:p>
          </p:txBody>
        </p:sp>
      </p:grpSp>
      <p:grpSp>
        <p:nvGrpSpPr>
          <p:cNvPr id="14" name="Group 14"/>
          <p:cNvGrpSpPr/>
          <p:nvPr/>
        </p:nvGrpSpPr>
        <p:grpSpPr>
          <a:xfrm>
            <a:off x="2904913" y="6111612"/>
            <a:ext cx="11916339" cy="5105141"/>
            <a:chOff x="0" y="-505572"/>
            <a:chExt cx="3077324" cy="1318373"/>
          </a:xfrm>
        </p:grpSpPr>
        <p:sp>
          <p:nvSpPr>
            <p:cNvPr id="15" name="Freeform 15"/>
            <p:cNvSpPr/>
            <p:nvPr/>
          </p:nvSpPr>
          <p:spPr>
            <a:xfrm>
              <a:off x="0" y="0"/>
              <a:ext cx="3077324" cy="307042"/>
            </a:xfrm>
            <a:custGeom>
              <a:avLst/>
              <a:gdLst/>
              <a:ahLst/>
              <a:cxnLst/>
              <a:rect l="l" t="t" r="r" b="b"/>
              <a:pathLst>
                <a:path w="3077324" h="307042">
                  <a:moveTo>
                    <a:pt x="0" y="0"/>
                  </a:moveTo>
                  <a:lnTo>
                    <a:pt x="3077324" y="0"/>
                  </a:lnTo>
                  <a:lnTo>
                    <a:pt x="3077324" y="307042"/>
                  </a:lnTo>
                  <a:lnTo>
                    <a:pt x="0" y="307042"/>
                  </a:lnTo>
                  <a:lnTo>
                    <a:pt x="0" y="0"/>
                  </a:lnTo>
                </a:path>
              </a:pathLst>
            </a:custGeom>
            <a:solidFill>
              <a:srgbClr val="A4E473"/>
            </a:solidFill>
            <a:ln w="9525">
              <a:solidFill>
                <a:srgbClr val="000000"/>
              </a:solidFill>
            </a:ln>
          </p:spPr>
          <p:txBody>
            <a:bodyPr/>
            <a:lstStyle/>
            <a:p>
              <a:endParaRPr lang="ko-KR" altLang="en-US"/>
            </a:p>
          </p:txBody>
        </p:sp>
        <p:sp>
          <p:nvSpPr>
            <p:cNvPr id="16" name="TextBox 16"/>
            <p:cNvSpPr txBox="1"/>
            <p:nvPr/>
          </p:nvSpPr>
          <p:spPr>
            <a:xfrm>
              <a:off x="0" y="-505572"/>
              <a:ext cx="2358979" cy="1318373"/>
            </a:xfrm>
            <a:prstGeom prst="rect">
              <a:avLst/>
            </a:prstGeom>
          </p:spPr>
          <p:txBody>
            <a:bodyPr lIns="254000" tIns="254000" rIns="254000" bIns="254000" rtlCol="0" anchor="ctr"/>
            <a:lstStyle/>
            <a:p>
              <a:pPr>
                <a:lnSpc>
                  <a:spcPts val="3079"/>
                </a:lnSpc>
              </a:pPr>
              <a:r>
                <a:rPr lang="en-US" sz="2100" dirty="0" err="1">
                  <a:solidFill>
                    <a:srgbClr val="000000"/>
                  </a:solidFill>
                  <a:latin typeface="Arimo Bold" panose="020B0600000101010101" charset="0"/>
                  <a:ea typeface="Arimo Bold" panose="020B0600000101010101" charset="0"/>
                  <a:cs typeface="Arimo Bold" panose="020B0600000101010101" charset="0"/>
                </a:rPr>
                <a:t>종우</a:t>
              </a:r>
              <a:r>
                <a:rPr lang="en-US" sz="2100" dirty="0">
                  <a:solidFill>
                    <a:srgbClr val="000000"/>
                  </a:solidFill>
                  <a:latin typeface="Arimo Bold" panose="020B0600000101010101" charset="0"/>
                  <a:ea typeface="Arimo Bold" panose="020B0600000101010101" charset="0"/>
                  <a:cs typeface="Arimo Bold" panose="020B0600000101010101" charset="0"/>
                </a:rPr>
                <a:t>: </a:t>
              </a:r>
              <a:r>
                <a:rPr lang="en-US" sz="2100" dirty="0" err="1">
                  <a:solidFill>
                    <a:srgbClr val="000000"/>
                  </a:solidFill>
                  <a:latin typeface="Arimo Bold" panose="020B0600000101010101" charset="0"/>
                  <a:ea typeface="Arimo Bold" panose="020B0600000101010101" charset="0"/>
                  <a:cs typeface="Arimo Bold" panose="020B0600000101010101" charset="0"/>
                </a:rPr>
                <a:t>여러가지</a:t>
              </a:r>
              <a:r>
                <a:rPr lang="en-US" sz="2100" dirty="0">
                  <a:solidFill>
                    <a:srgbClr val="000000"/>
                  </a:solidFill>
                  <a:latin typeface="Arimo Bold" panose="020B0600000101010101" charset="0"/>
                  <a:ea typeface="Arimo Bold" panose="020B0600000101010101" charset="0"/>
                  <a:cs typeface="Arimo Bold" panose="020B0600000101010101" charset="0"/>
                </a:rPr>
                <a:t> </a:t>
              </a:r>
              <a:r>
                <a:rPr lang="en-US" sz="2100" dirty="0" err="1">
                  <a:solidFill>
                    <a:srgbClr val="000000"/>
                  </a:solidFill>
                  <a:latin typeface="Arimo Bold" panose="020B0600000101010101" charset="0"/>
                  <a:ea typeface="Arimo Bold" panose="020B0600000101010101" charset="0"/>
                  <a:cs typeface="Arimo Bold" panose="020B0600000101010101" charset="0"/>
                </a:rPr>
                <a:t>시도를</a:t>
              </a:r>
              <a:r>
                <a:rPr lang="en-US" sz="2100" dirty="0">
                  <a:solidFill>
                    <a:srgbClr val="000000"/>
                  </a:solidFill>
                  <a:latin typeface="Arimo Bold" panose="020B0600000101010101" charset="0"/>
                  <a:ea typeface="Arimo Bold" panose="020B0600000101010101" charset="0"/>
                  <a:cs typeface="Arimo Bold" panose="020B0600000101010101" charset="0"/>
                </a:rPr>
                <a:t> </a:t>
              </a:r>
              <a:r>
                <a:rPr lang="en-US" sz="2100" dirty="0" err="1">
                  <a:solidFill>
                    <a:srgbClr val="000000"/>
                  </a:solidFill>
                  <a:latin typeface="Arimo Bold" panose="020B0600000101010101" charset="0"/>
                  <a:ea typeface="Arimo Bold" panose="020B0600000101010101" charset="0"/>
                  <a:cs typeface="Arimo Bold" panose="020B0600000101010101" charset="0"/>
                </a:rPr>
                <a:t>해볼</a:t>
              </a:r>
              <a:r>
                <a:rPr lang="en-US" sz="2100" dirty="0">
                  <a:solidFill>
                    <a:srgbClr val="000000"/>
                  </a:solidFill>
                  <a:latin typeface="Arimo Bold" panose="020B0600000101010101" charset="0"/>
                  <a:ea typeface="Arimo Bold" panose="020B0600000101010101" charset="0"/>
                  <a:cs typeface="Arimo Bold" panose="020B0600000101010101" charset="0"/>
                </a:rPr>
                <a:t> 수 </a:t>
              </a:r>
              <a:r>
                <a:rPr lang="en-US" sz="2100" dirty="0" err="1">
                  <a:solidFill>
                    <a:srgbClr val="000000"/>
                  </a:solidFill>
                  <a:latin typeface="Arimo Bold" panose="020B0600000101010101" charset="0"/>
                  <a:ea typeface="Arimo Bold" panose="020B0600000101010101" charset="0"/>
                  <a:cs typeface="Arimo Bold" panose="020B0600000101010101" charset="0"/>
                </a:rPr>
                <a:t>있는</a:t>
              </a:r>
              <a:r>
                <a:rPr lang="en-US" sz="2100" dirty="0">
                  <a:solidFill>
                    <a:srgbClr val="000000"/>
                  </a:solidFill>
                  <a:latin typeface="Arimo Bold" panose="020B0600000101010101" charset="0"/>
                  <a:ea typeface="Arimo Bold" panose="020B0600000101010101" charset="0"/>
                  <a:cs typeface="Arimo Bold" panose="020B0600000101010101" charset="0"/>
                </a:rPr>
                <a:t> </a:t>
              </a:r>
              <a:r>
                <a:rPr lang="en-US" sz="2100" dirty="0" err="1">
                  <a:solidFill>
                    <a:srgbClr val="000000"/>
                  </a:solidFill>
                  <a:latin typeface="Arimo Bold" panose="020B0600000101010101" charset="0"/>
                  <a:ea typeface="Arimo Bold" panose="020B0600000101010101" charset="0"/>
                  <a:cs typeface="Arimo Bold" panose="020B0600000101010101" charset="0"/>
                </a:rPr>
                <a:t>재미있는</a:t>
              </a:r>
              <a:r>
                <a:rPr lang="en-US" sz="2100" dirty="0">
                  <a:solidFill>
                    <a:srgbClr val="000000"/>
                  </a:solidFill>
                  <a:latin typeface="Arimo Bold" panose="020B0600000101010101" charset="0"/>
                  <a:ea typeface="Arimo Bold" panose="020B0600000101010101" charset="0"/>
                  <a:cs typeface="Arimo Bold" panose="020B0600000101010101" charset="0"/>
                </a:rPr>
                <a:t> </a:t>
              </a:r>
              <a:r>
                <a:rPr lang="en-US" sz="2100" dirty="0" err="1">
                  <a:solidFill>
                    <a:srgbClr val="000000"/>
                  </a:solidFill>
                  <a:latin typeface="Arimo Bold" panose="020B0600000101010101" charset="0"/>
                  <a:ea typeface="Arimo Bold" panose="020B0600000101010101" charset="0"/>
                  <a:cs typeface="Arimo Bold" panose="020B0600000101010101" charset="0"/>
                </a:rPr>
                <a:t>경험이었다</a:t>
              </a:r>
              <a:r>
                <a:rPr lang="en-US" sz="2100" dirty="0">
                  <a:solidFill>
                    <a:srgbClr val="000000"/>
                  </a:solidFill>
                  <a:latin typeface="Arimo Bold" panose="020B0600000101010101" charset="0"/>
                  <a:ea typeface="Arimo Bold" panose="020B0600000101010101" charset="0"/>
                  <a:cs typeface="Arimo Bold" panose="020B0600000101010101" charset="0"/>
                </a:rPr>
                <a:t>.</a:t>
              </a:r>
            </a:p>
          </p:txBody>
        </p:sp>
      </p:grpSp>
      <p:grpSp>
        <p:nvGrpSpPr>
          <p:cNvPr id="17" name="Group 17"/>
          <p:cNvGrpSpPr/>
          <p:nvPr/>
        </p:nvGrpSpPr>
        <p:grpSpPr>
          <a:xfrm>
            <a:off x="2904913" y="6111609"/>
            <a:ext cx="11996364" cy="1733528"/>
            <a:chOff x="0" y="-57150"/>
            <a:chExt cx="3097990" cy="447673"/>
          </a:xfrm>
        </p:grpSpPr>
        <p:sp>
          <p:nvSpPr>
            <p:cNvPr id="18" name="Freeform 18"/>
            <p:cNvSpPr/>
            <p:nvPr/>
          </p:nvSpPr>
          <p:spPr>
            <a:xfrm>
              <a:off x="0" y="0"/>
              <a:ext cx="3077324" cy="320140"/>
            </a:xfrm>
            <a:custGeom>
              <a:avLst/>
              <a:gdLst/>
              <a:ahLst/>
              <a:cxnLst/>
              <a:rect l="l" t="t" r="r" b="b"/>
              <a:pathLst>
                <a:path w="3077324" h="320140">
                  <a:moveTo>
                    <a:pt x="0" y="0"/>
                  </a:moveTo>
                  <a:lnTo>
                    <a:pt x="3077324" y="0"/>
                  </a:lnTo>
                  <a:lnTo>
                    <a:pt x="3077324" y="320140"/>
                  </a:lnTo>
                  <a:lnTo>
                    <a:pt x="0" y="320140"/>
                  </a:lnTo>
                  <a:lnTo>
                    <a:pt x="0" y="0"/>
                  </a:lnTo>
                </a:path>
              </a:pathLst>
            </a:custGeom>
            <a:solidFill>
              <a:srgbClr val="587EFB"/>
            </a:solidFill>
            <a:ln w="9525">
              <a:solidFill>
                <a:srgbClr val="000000"/>
              </a:solidFill>
            </a:ln>
          </p:spPr>
          <p:txBody>
            <a:bodyPr/>
            <a:lstStyle/>
            <a:p>
              <a:endParaRPr lang="ko-KR" altLang="en-US"/>
            </a:p>
          </p:txBody>
        </p:sp>
        <p:sp>
          <p:nvSpPr>
            <p:cNvPr id="19" name="TextBox 19"/>
            <p:cNvSpPr txBox="1"/>
            <p:nvPr/>
          </p:nvSpPr>
          <p:spPr>
            <a:xfrm>
              <a:off x="0" y="-57150"/>
              <a:ext cx="3097990" cy="447673"/>
            </a:xfrm>
            <a:prstGeom prst="rect">
              <a:avLst/>
            </a:prstGeom>
          </p:spPr>
          <p:txBody>
            <a:bodyPr lIns="254000" tIns="254000" rIns="254000" bIns="254000" rtlCol="0" anchor="ctr"/>
            <a:lstStyle/>
            <a:p>
              <a:pPr>
                <a:lnSpc>
                  <a:spcPts val="3079"/>
                </a:lnSpc>
              </a:pPr>
              <a:r>
                <a:rPr lang="en-US" sz="2100" dirty="0" err="1">
                  <a:solidFill>
                    <a:srgbClr val="FFFFFF"/>
                  </a:solidFill>
                  <a:latin typeface="Arimo Bold" panose="020B0600000101010101" charset="0"/>
                  <a:ea typeface="Arimo Bold" panose="020B0600000101010101" charset="0"/>
                  <a:cs typeface="Arimo Bold" panose="020B0600000101010101" charset="0"/>
                </a:rPr>
                <a:t>서경</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좋은팀원들을</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만나서</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프로젝트가</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척척</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진행되는</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것이</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즐겁고</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고마웠다</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ViTPose를</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제대로</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공부해볼</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기회여서</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많이</a:t>
              </a:r>
              <a:r>
                <a:rPr lang="en-US" sz="2100" dirty="0">
                  <a:solidFill>
                    <a:srgbClr val="FFFFFF"/>
                  </a:solidFill>
                  <a:latin typeface="Arimo Bold" panose="020B0600000101010101" charset="0"/>
                  <a:ea typeface="Arimo Bold" panose="020B0600000101010101" charset="0"/>
                  <a:cs typeface="Arimo Bold" panose="020B0600000101010101" charset="0"/>
                </a:rPr>
                <a:t> </a:t>
              </a:r>
              <a:r>
                <a:rPr lang="en-US" sz="2100" dirty="0" err="1">
                  <a:solidFill>
                    <a:srgbClr val="FFFFFF"/>
                  </a:solidFill>
                  <a:latin typeface="Arimo Bold" panose="020B0600000101010101" charset="0"/>
                  <a:ea typeface="Arimo Bold" panose="020B0600000101010101" charset="0"/>
                  <a:cs typeface="Arimo Bold" panose="020B0600000101010101" charset="0"/>
                </a:rPr>
                <a:t>배웠다</a:t>
              </a:r>
              <a:r>
                <a:rPr lang="en-US" sz="2100" dirty="0">
                  <a:solidFill>
                    <a:srgbClr val="FFFFFF"/>
                  </a:solidFill>
                  <a:latin typeface="Arimo Bold" panose="020B0600000101010101" charset="0"/>
                  <a:ea typeface="Arimo Bold" panose="020B0600000101010101" charset="0"/>
                  <a:cs typeface="Arimo Bold" panose="020B0600000101010101" charset="0"/>
                </a:rPr>
                <a:t>!</a:t>
              </a:r>
            </a:p>
          </p:txBody>
        </p:sp>
      </p:grpSp>
      <p:grpSp>
        <p:nvGrpSpPr>
          <p:cNvPr id="20" name="Group 20"/>
          <p:cNvGrpSpPr/>
          <p:nvPr/>
        </p:nvGrpSpPr>
        <p:grpSpPr>
          <a:xfrm>
            <a:off x="2891108" y="3506956"/>
            <a:ext cx="11960631" cy="3368715"/>
            <a:chOff x="-3565" y="-270732"/>
            <a:chExt cx="3088762" cy="869950"/>
          </a:xfrm>
        </p:grpSpPr>
        <p:sp>
          <p:nvSpPr>
            <p:cNvPr id="21" name="Freeform 21"/>
            <p:cNvSpPr/>
            <p:nvPr/>
          </p:nvSpPr>
          <p:spPr>
            <a:xfrm>
              <a:off x="0" y="0"/>
              <a:ext cx="3085197" cy="330985"/>
            </a:xfrm>
            <a:custGeom>
              <a:avLst/>
              <a:gdLst/>
              <a:ahLst/>
              <a:cxnLst/>
              <a:rect l="l" t="t" r="r" b="b"/>
              <a:pathLst>
                <a:path w="3085197" h="330985">
                  <a:moveTo>
                    <a:pt x="0" y="0"/>
                  </a:moveTo>
                  <a:lnTo>
                    <a:pt x="3085197" y="0"/>
                  </a:lnTo>
                  <a:lnTo>
                    <a:pt x="3085197" y="330985"/>
                  </a:lnTo>
                  <a:lnTo>
                    <a:pt x="0" y="330985"/>
                  </a:lnTo>
                  <a:lnTo>
                    <a:pt x="0" y="0"/>
                  </a:lnTo>
                </a:path>
              </a:pathLst>
            </a:custGeom>
            <a:solidFill>
              <a:srgbClr val="A4E473"/>
            </a:solidFill>
            <a:ln w="9525">
              <a:solidFill>
                <a:srgbClr val="000000"/>
              </a:solidFill>
            </a:ln>
          </p:spPr>
          <p:txBody>
            <a:bodyPr/>
            <a:lstStyle/>
            <a:p>
              <a:endParaRPr lang="ko-KR" altLang="en-US" sz="1600">
                <a:latin typeface="Arimo" panose="020B0600000101010101" charset="0"/>
                <a:cs typeface="Arimo" panose="020B0600000101010101" charset="0"/>
              </a:endParaRPr>
            </a:p>
          </p:txBody>
        </p:sp>
        <p:sp>
          <p:nvSpPr>
            <p:cNvPr id="22" name="TextBox 22"/>
            <p:cNvSpPr txBox="1"/>
            <p:nvPr/>
          </p:nvSpPr>
          <p:spPr>
            <a:xfrm>
              <a:off x="-3565" y="-270732"/>
              <a:ext cx="2988681" cy="869950"/>
            </a:xfrm>
            <a:prstGeom prst="rect">
              <a:avLst/>
            </a:prstGeom>
          </p:spPr>
          <p:txBody>
            <a:bodyPr lIns="254000" tIns="254000" rIns="254000" bIns="254000" rtlCol="0" anchor="ctr"/>
            <a:lstStyle/>
            <a:p>
              <a:pPr>
                <a:lnSpc>
                  <a:spcPts val="3079"/>
                </a:lnSpc>
              </a:pPr>
              <a:r>
                <a:rPr lang="en-US" sz="2100" dirty="0" err="1">
                  <a:solidFill>
                    <a:srgbClr val="000000"/>
                  </a:solidFill>
                  <a:latin typeface="Arimo" panose="020B0600000101010101" charset="0"/>
                  <a:ea typeface="Arimo" panose="020B0600000101010101" charset="0"/>
                  <a:cs typeface="Arimo" panose="020B0600000101010101" charset="0"/>
                </a:rPr>
                <a:t>지윤</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Keypoint</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데이터를</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다뤄보는</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것이</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재미있었다</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어떤</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분야든</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데이터를</a:t>
              </a:r>
              <a:r>
                <a:rPr lang="en-US" sz="2100" dirty="0">
                  <a:solidFill>
                    <a:srgbClr val="000000"/>
                  </a:solidFill>
                  <a:latin typeface="Arimo" panose="020B0600000101010101" charset="0"/>
                  <a:ea typeface="Arimo" panose="020B0600000101010101" charset="0"/>
                  <a:cs typeface="Arimo" panose="020B0600000101010101" charset="0"/>
                </a:rPr>
                <a:t> 잘 </a:t>
              </a:r>
              <a:r>
                <a:rPr lang="en-US" sz="2100" dirty="0" err="1">
                  <a:solidFill>
                    <a:srgbClr val="000000"/>
                  </a:solidFill>
                  <a:latin typeface="Arimo" panose="020B0600000101010101" charset="0"/>
                  <a:ea typeface="Arimo" panose="020B0600000101010101" charset="0"/>
                  <a:cs typeface="Arimo" panose="020B0600000101010101" charset="0"/>
                </a:rPr>
                <a:t>처리하는</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것이</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가장</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중요함을</a:t>
              </a:r>
              <a:r>
                <a:rPr lang="en-US" sz="2100" dirty="0">
                  <a:solidFill>
                    <a:srgbClr val="000000"/>
                  </a:solidFill>
                  <a:latin typeface="Arimo" panose="020B0600000101010101" charset="0"/>
                  <a:ea typeface="Arimo" panose="020B0600000101010101" charset="0"/>
                  <a:cs typeface="Arimo" panose="020B0600000101010101" charset="0"/>
                </a:rPr>
                <a:t> </a:t>
              </a:r>
              <a:r>
                <a:rPr lang="en-US" sz="2100" dirty="0" err="1">
                  <a:solidFill>
                    <a:srgbClr val="000000"/>
                  </a:solidFill>
                  <a:latin typeface="Arimo" panose="020B0600000101010101" charset="0"/>
                  <a:ea typeface="Arimo" panose="020B0600000101010101" charset="0"/>
                  <a:cs typeface="Arimo" panose="020B0600000101010101" charset="0"/>
                </a:rPr>
                <a:t>느꼈다</a:t>
              </a:r>
              <a:r>
                <a:rPr lang="en-US" sz="2100" dirty="0">
                  <a:solidFill>
                    <a:srgbClr val="000000"/>
                  </a:solidFill>
                  <a:latin typeface="Arimo" panose="020B0600000101010101" charset="0"/>
                  <a:ea typeface="Arimo" panose="020B0600000101010101" charset="0"/>
                  <a:cs typeface="Arimo" panose="020B0600000101010101" charset="0"/>
                </a:rPr>
                <a:t>. </a:t>
              </a:r>
            </a:p>
          </p:txBody>
        </p:sp>
      </p:grpSp>
      <p:sp>
        <p:nvSpPr>
          <p:cNvPr id="23" name="TextBox 23"/>
          <p:cNvSpPr txBox="1"/>
          <p:nvPr/>
        </p:nvSpPr>
        <p:spPr>
          <a:xfrm>
            <a:off x="-523683" y="635643"/>
            <a:ext cx="7904106" cy="1009341"/>
          </a:xfrm>
          <a:prstGeom prst="rect">
            <a:avLst/>
          </a:prstGeom>
        </p:spPr>
        <p:txBody>
          <a:bodyPr lIns="0" tIns="0" rIns="0" bIns="0" rtlCol="0" anchor="t">
            <a:spAutoFit/>
          </a:bodyPr>
          <a:lstStyle/>
          <a:p>
            <a:pPr algn="ctr">
              <a:lnSpc>
                <a:spcPts val="7487"/>
              </a:lnSpc>
            </a:pPr>
            <a:r>
              <a:rPr lang="en-US" sz="7487">
                <a:solidFill>
                  <a:srgbClr val="000000"/>
                </a:solidFill>
                <a:ea typeface="210 옥탑방"/>
              </a:rPr>
              <a:t>마무리하며,,</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Freeform 2"/>
          <p:cNvSpPr/>
          <p:nvPr/>
        </p:nvSpPr>
        <p:spPr>
          <a:xfrm rot="248700">
            <a:off x="12887478" y="3041687"/>
            <a:ext cx="6995082" cy="9594253"/>
          </a:xfrm>
          <a:custGeom>
            <a:avLst/>
            <a:gdLst/>
            <a:ahLst/>
            <a:cxnLst/>
            <a:rect l="l" t="t" r="r" b="b"/>
            <a:pathLst>
              <a:path w="6995082" h="9594253">
                <a:moveTo>
                  <a:pt x="0" y="0"/>
                </a:moveTo>
                <a:lnTo>
                  <a:pt x="6995082" y="0"/>
                </a:lnTo>
                <a:lnTo>
                  <a:pt x="6995082" y="9594253"/>
                </a:lnTo>
                <a:lnTo>
                  <a:pt x="0" y="9594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rot="248700">
            <a:off x="-2233137" y="-4335812"/>
            <a:ext cx="5618954" cy="7706795"/>
          </a:xfrm>
          <a:custGeom>
            <a:avLst/>
            <a:gdLst/>
            <a:ahLst/>
            <a:cxnLst/>
            <a:rect l="l" t="t" r="r" b="b"/>
            <a:pathLst>
              <a:path w="5618954" h="7706795">
                <a:moveTo>
                  <a:pt x="0" y="0"/>
                </a:moveTo>
                <a:lnTo>
                  <a:pt x="5618954" y="0"/>
                </a:lnTo>
                <a:lnTo>
                  <a:pt x="5618954" y="7706795"/>
                </a:lnTo>
                <a:lnTo>
                  <a:pt x="0" y="7706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4" name="Group 4"/>
          <p:cNvGrpSpPr/>
          <p:nvPr/>
        </p:nvGrpSpPr>
        <p:grpSpPr>
          <a:xfrm>
            <a:off x="1293086" y="4026820"/>
            <a:ext cx="14165694" cy="3531254"/>
            <a:chOff x="0" y="0"/>
            <a:chExt cx="18887593" cy="4708339"/>
          </a:xfrm>
        </p:grpSpPr>
        <p:sp>
          <p:nvSpPr>
            <p:cNvPr id="5" name="TextBox 5"/>
            <p:cNvSpPr txBox="1"/>
            <p:nvPr/>
          </p:nvSpPr>
          <p:spPr>
            <a:xfrm>
              <a:off x="0" y="171450"/>
              <a:ext cx="18887593" cy="3462449"/>
            </a:xfrm>
            <a:prstGeom prst="rect">
              <a:avLst/>
            </a:prstGeom>
          </p:spPr>
          <p:txBody>
            <a:bodyPr lIns="0" tIns="0" rIns="0" bIns="0" rtlCol="0" anchor="t">
              <a:spAutoFit/>
            </a:bodyPr>
            <a:lstStyle/>
            <a:p>
              <a:pPr>
                <a:lnSpc>
                  <a:spcPts val="9800"/>
                </a:lnSpc>
              </a:pPr>
              <a:r>
                <a:rPr lang="en-US" sz="9800">
                  <a:solidFill>
                    <a:srgbClr val="FFF6EC"/>
                  </a:solidFill>
                  <a:latin typeface="210 옥탑방"/>
                </a:rPr>
                <a:t>Thank You </a:t>
              </a:r>
            </a:p>
            <a:p>
              <a:pPr>
                <a:lnSpc>
                  <a:spcPts val="9800"/>
                </a:lnSpc>
              </a:pPr>
              <a:r>
                <a:rPr lang="en-US" sz="9800">
                  <a:solidFill>
                    <a:srgbClr val="FFF6EC"/>
                  </a:solidFill>
                  <a:latin typeface="210 옥탑방"/>
                </a:rPr>
                <a:t>for Listening</a:t>
              </a:r>
            </a:p>
          </p:txBody>
        </p:sp>
        <p:sp>
          <p:nvSpPr>
            <p:cNvPr id="6" name="TextBox 6"/>
            <p:cNvSpPr txBox="1"/>
            <p:nvPr/>
          </p:nvSpPr>
          <p:spPr>
            <a:xfrm>
              <a:off x="0" y="3891518"/>
              <a:ext cx="18887593" cy="816822"/>
            </a:xfrm>
            <a:prstGeom prst="rect">
              <a:avLst/>
            </a:prstGeom>
          </p:spPr>
          <p:txBody>
            <a:bodyPr lIns="0" tIns="0" rIns="0" bIns="0" rtlCol="0" anchor="t">
              <a:spAutoFit/>
            </a:bodyPr>
            <a:lstStyle/>
            <a:p>
              <a:pPr>
                <a:lnSpc>
                  <a:spcPts val="469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2765800">
            <a:off x="-851845" y="5055054"/>
            <a:ext cx="5463727" cy="6145296"/>
          </a:xfrm>
          <a:custGeom>
            <a:avLst/>
            <a:gdLst/>
            <a:ahLst/>
            <a:cxnLst/>
            <a:rect l="l" t="t" r="r" b="b"/>
            <a:pathLst>
              <a:path w="5463727" h="6145296">
                <a:moveTo>
                  <a:pt x="0" y="0"/>
                </a:moveTo>
                <a:lnTo>
                  <a:pt x="5463727" y="0"/>
                </a:lnTo>
                <a:lnTo>
                  <a:pt x="5463727" y="6145296"/>
                </a:lnTo>
                <a:lnTo>
                  <a:pt x="0" y="6145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rot="-751179">
            <a:off x="13878911" y="-2607652"/>
            <a:ext cx="5936953" cy="6677554"/>
          </a:xfrm>
          <a:custGeom>
            <a:avLst/>
            <a:gdLst/>
            <a:ahLst/>
            <a:cxnLst/>
            <a:rect l="l" t="t" r="r" b="b"/>
            <a:pathLst>
              <a:path w="5936953" h="6677554">
                <a:moveTo>
                  <a:pt x="0" y="0"/>
                </a:moveTo>
                <a:lnTo>
                  <a:pt x="5936952" y="0"/>
                </a:lnTo>
                <a:lnTo>
                  <a:pt x="5936952" y="6677554"/>
                </a:lnTo>
                <a:lnTo>
                  <a:pt x="0" y="6677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1045131" y="4311132"/>
            <a:ext cx="16394794" cy="5458100"/>
          </a:xfrm>
          <a:custGeom>
            <a:avLst/>
            <a:gdLst/>
            <a:ahLst/>
            <a:cxnLst/>
            <a:rect l="l" t="t" r="r" b="b"/>
            <a:pathLst>
              <a:path w="16394794" h="5458100">
                <a:moveTo>
                  <a:pt x="0" y="0"/>
                </a:moveTo>
                <a:lnTo>
                  <a:pt x="16394795" y="0"/>
                </a:lnTo>
                <a:lnTo>
                  <a:pt x="16394795" y="5458101"/>
                </a:lnTo>
                <a:lnTo>
                  <a:pt x="0" y="5458101"/>
                </a:lnTo>
                <a:lnTo>
                  <a:pt x="0" y="0"/>
                </a:lnTo>
                <a:close/>
              </a:path>
            </a:pathLst>
          </a:custGeom>
          <a:blipFill>
            <a:blip r:embed="rId6"/>
            <a:stretch>
              <a:fillRect/>
            </a:stretch>
          </a:blipFill>
        </p:spPr>
        <p:txBody>
          <a:bodyPr/>
          <a:lstStyle/>
          <a:p>
            <a:endParaRPr lang="ko-KR" altLang="en-US"/>
          </a:p>
        </p:txBody>
      </p:sp>
      <p:sp>
        <p:nvSpPr>
          <p:cNvPr id="5" name="TextBox 5"/>
          <p:cNvSpPr txBox="1"/>
          <p:nvPr/>
        </p:nvSpPr>
        <p:spPr>
          <a:xfrm>
            <a:off x="1028700" y="1162089"/>
            <a:ext cx="7981046" cy="1079423"/>
          </a:xfrm>
          <a:prstGeom prst="rect">
            <a:avLst/>
          </a:prstGeom>
        </p:spPr>
        <p:txBody>
          <a:bodyPr lIns="0" tIns="0" rIns="0" bIns="0" rtlCol="0" anchor="t">
            <a:spAutoFit/>
          </a:bodyPr>
          <a:lstStyle/>
          <a:p>
            <a:pPr>
              <a:lnSpc>
                <a:spcPts val="8000"/>
              </a:lnSpc>
            </a:pPr>
            <a:r>
              <a:rPr lang="en-US" sz="8000">
                <a:solidFill>
                  <a:srgbClr val="000000"/>
                </a:solidFill>
                <a:ea typeface="210 옥탑방"/>
              </a:rPr>
              <a:t>프로젝트 개요</a:t>
            </a:r>
          </a:p>
        </p:txBody>
      </p:sp>
      <p:sp>
        <p:nvSpPr>
          <p:cNvPr id="6" name="TextBox 6"/>
          <p:cNvSpPr txBox="1"/>
          <p:nvPr/>
        </p:nvSpPr>
        <p:spPr>
          <a:xfrm>
            <a:off x="1028700" y="3210533"/>
            <a:ext cx="14725020" cy="655955"/>
          </a:xfrm>
          <a:prstGeom prst="rect">
            <a:avLst/>
          </a:prstGeom>
        </p:spPr>
        <p:txBody>
          <a:bodyPr lIns="0" tIns="0" rIns="0" bIns="0" rtlCol="0" anchor="t">
            <a:spAutoFit/>
          </a:bodyPr>
          <a:lstStyle/>
          <a:p>
            <a:pPr marL="820419" lvl="1" indent="-410209">
              <a:lnSpc>
                <a:spcPts val="5319"/>
              </a:lnSpc>
              <a:buFont typeface="Arial"/>
              <a:buChar char="•"/>
            </a:pPr>
            <a:r>
              <a:rPr lang="en-US" sz="3799">
                <a:solidFill>
                  <a:srgbClr val="000000"/>
                </a:solidFill>
                <a:ea typeface="210 옥탑방"/>
              </a:rPr>
              <a:t>태권도 품새 동작을 식별한 후 어떤 동작인지 알려주는 프로젝트</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Freeform 2"/>
          <p:cNvSpPr/>
          <p:nvPr/>
        </p:nvSpPr>
        <p:spPr>
          <a:xfrm rot="604046">
            <a:off x="14082324" y="2443953"/>
            <a:ext cx="8411352" cy="8862536"/>
          </a:xfrm>
          <a:custGeom>
            <a:avLst/>
            <a:gdLst/>
            <a:ahLst/>
            <a:cxnLst/>
            <a:rect l="l" t="t" r="r" b="b"/>
            <a:pathLst>
              <a:path w="8411352" h="8862536">
                <a:moveTo>
                  <a:pt x="0" y="0"/>
                </a:moveTo>
                <a:lnTo>
                  <a:pt x="8411352" y="0"/>
                </a:lnTo>
                <a:lnTo>
                  <a:pt x="8411352" y="8862536"/>
                </a:lnTo>
                <a:lnTo>
                  <a:pt x="0" y="8862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TextBox 3"/>
          <p:cNvSpPr txBox="1"/>
          <p:nvPr/>
        </p:nvSpPr>
        <p:spPr>
          <a:xfrm>
            <a:off x="1028700" y="3676650"/>
            <a:ext cx="5143175" cy="3143250"/>
          </a:xfrm>
          <a:prstGeom prst="rect">
            <a:avLst/>
          </a:prstGeom>
        </p:spPr>
        <p:txBody>
          <a:bodyPr lIns="0" tIns="0" rIns="0" bIns="0" rtlCol="0" anchor="t">
            <a:spAutoFit/>
          </a:bodyPr>
          <a:lstStyle/>
          <a:p>
            <a:pPr>
              <a:lnSpc>
                <a:spcPts val="12000"/>
              </a:lnSpc>
            </a:pPr>
            <a:r>
              <a:rPr lang="en-US" sz="12000">
                <a:solidFill>
                  <a:srgbClr val="FFF6EC"/>
                </a:solidFill>
                <a:ea typeface="210 옥탑방"/>
              </a:rPr>
              <a:t>데이터</a:t>
            </a:r>
            <a:r>
              <a:rPr lang="en-US" sz="12000">
                <a:solidFill>
                  <a:srgbClr val="FFF6EC"/>
                </a:solidFill>
                <a:latin typeface="210 옥탑방"/>
              </a:rPr>
              <a:t> </a:t>
            </a:r>
          </a:p>
          <a:p>
            <a:pPr>
              <a:lnSpc>
                <a:spcPts val="12000"/>
              </a:lnSpc>
            </a:pPr>
            <a:r>
              <a:rPr lang="en-US" sz="12000">
                <a:solidFill>
                  <a:srgbClr val="FFF6EC"/>
                </a:solidFill>
                <a:ea typeface="210 옥탑방"/>
              </a:rPr>
              <a:t>소개</a:t>
            </a:r>
          </a:p>
        </p:txBody>
      </p:sp>
      <p:grpSp>
        <p:nvGrpSpPr>
          <p:cNvPr id="4" name="Group 4"/>
          <p:cNvGrpSpPr/>
          <p:nvPr/>
        </p:nvGrpSpPr>
        <p:grpSpPr>
          <a:xfrm>
            <a:off x="7714187" y="1381155"/>
            <a:ext cx="9545113" cy="3131090"/>
            <a:chOff x="0" y="0"/>
            <a:chExt cx="12726818" cy="4174787"/>
          </a:xfrm>
        </p:grpSpPr>
        <p:grpSp>
          <p:nvGrpSpPr>
            <p:cNvPr id="5" name="Group 5"/>
            <p:cNvGrpSpPr/>
            <p:nvPr/>
          </p:nvGrpSpPr>
          <p:grpSpPr>
            <a:xfrm>
              <a:off x="0" y="0"/>
              <a:ext cx="12726818" cy="4174787"/>
              <a:chOff x="0" y="0"/>
              <a:chExt cx="3142611" cy="1030873"/>
            </a:xfrm>
          </p:grpSpPr>
          <p:sp>
            <p:nvSpPr>
              <p:cNvPr id="6" name="Freeform 6"/>
              <p:cNvSpPr/>
              <p:nvPr/>
            </p:nvSpPr>
            <p:spPr>
              <a:xfrm>
                <a:off x="12700" y="12700"/>
                <a:ext cx="3077842" cy="962293"/>
              </a:xfrm>
              <a:custGeom>
                <a:avLst/>
                <a:gdLst/>
                <a:ahLst/>
                <a:cxnLst/>
                <a:rect l="l" t="t" r="r" b="b"/>
                <a:pathLst>
                  <a:path w="3077842" h="962293">
                    <a:moveTo>
                      <a:pt x="146050" y="962293"/>
                    </a:moveTo>
                    <a:lnTo>
                      <a:pt x="2931792" y="962293"/>
                    </a:lnTo>
                    <a:cubicBezTo>
                      <a:pt x="3011802" y="962293"/>
                      <a:pt x="3077842" y="896253"/>
                      <a:pt x="3077842" y="816243"/>
                    </a:cubicBezTo>
                    <a:lnTo>
                      <a:pt x="3077842" y="146050"/>
                    </a:lnTo>
                    <a:cubicBezTo>
                      <a:pt x="3077842" y="66040"/>
                      <a:pt x="3011802" y="0"/>
                      <a:pt x="2931792" y="0"/>
                    </a:cubicBezTo>
                    <a:lnTo>
                      <a:pt x="146050" y="0"/>
                    </a:lnTo>
                    <a:cubicBezTo>
                      <a:pt x="66040" y="0"/>
                      <a:pt x="0" y="66040"/>
                      <a:pt x="0" y="146050"/>
                    </a:cubicBezTo>
                    <a:lnTo>
                      <a:pt x="0" y="816243"/>
                    </a:lnTo>
                    <a:cubicBezTo>
                      <a:pt x="0" y="897523"/>
                      <a:pt x="66040" y="962293"/>
                      <a:pt x="146050" y="962293"/>
                    </a:cubicBezTo>
                  </a:path>
                </a:pathLst>
              </a:custGeom>
              <a:solidFill>
                <a:srgbClr val="FFF6EC"/>
              </a:solidFill>
            </p:spPr>
            <p:txBody>
              <a:bodyPr/>
              <a:lstStyle/>
              <a:p>
                <a:endParaRPr lang="ko-KR" altLang="en-US"/>
              </a:p>
            </p:txBody>
          </p:sp>
          <p:sp>
            <p:nvSpPr>
              <p:cNvPr id="7" name="Freeform 7"/>
              <p:cNvSpPr/>
              <p:nvPr/>
            </p:nvSpPr>
            <p:spPr>
              <a:xfrm>
                <a:off x="0" y="0"/>
                <a:ext cx="3142612" cy="1030873"/>
              </a:xfrm>
              <a:custGeom>
                <a:avLst/>
                <a:gdLst/>
                <a:ahLst/>
                <a:cxnLst/>
                <a:rect l="l" t="t" r="r" b="b"/>
                <a:pathLst>
                  <a:path w="3142612" h="1030873">
                    <a:moveTo>
                      <a:pt x="3079111" y="74930"/>
                    </a:moveTo>
                    <a:cubicBezTo>
                      <a:pt x="3051172" y="30480"/>
                      <a:pt x="3001642" y="0"/>
                      <a:pt x="2944492" y="0"/>
                    </a:cubicBezTo>
                    <a:lnTo>
                      <a:pt x="158750" y="0"/>
                    </a:lnTo>
                    <a:cubicBezTo>
                      <a:pt x="71120" y="0"/>
                      <a:pt x="0" y="71120"/>
                      <a:pt x="0" y="158750"/>
                    </a:cubicBezTo>
                    <a:lnTo>
                      <a:pt x="0" y="828943"/>
                    </a:lnTo>
                    <a:cubicBezTo>
                      <a:pt x="0" y="881013"/>
                      <a:pt x="25400" y="926733"/>
                      <a:pt x="63500" y="955943"/>
                    </a:cubicBezTo>
                    <a:cubicBezTo>
                      <a:pt x="91440" y="1000393"/>
                      <a:pt x="140970" y="1030873"/>
                      <a:pt x="204917" y="1030873"/>
                    </a:cubicBezTo>
                    <a:lnTo>
                      <a:pt x="2983861" y="1030873"/>
                    </a:lnTo>
                    <a:cubicBezTo>
                      <a:pt x="3071492" y="1030873"/>
                      <a:pt x="3142612" y="959753"/>
                      <a:pt x="3142612" y="872123"/>
                    </a:cubicBezTo>
                    <a:lnTo>
                      <a:pt x="3142612" y="198570"/>
                    </a:lnTo>
                    <a:cubicBezTo>
                      <a:pt x="3142611" y="149860"/>
                      <a:pt x="3117211" y="104140"/>
                      <a:pt x="3079111" y="74930"/>
                    </a:cubicBezTo>
                    <a:moveTo>
                      <a:pt x="12700" y="828943"/>
                    </a:moveTo>
                    <a:lnTo>
                      <a:pt x="12700" y="158750"/>
                    </a:lnTo>
                    <a:cubicBezTo>
                      <a:pt x="12700" y="78740"/>
                      <a:pt x="78740" y="12700"/>
                      <a:pt x="158750" y="12700"/>
                    </a:cubicBezTo>
                    <a:lnTo>
                      <a:pt x="2944492" y="12700"/>
                    </a:lnTo>
                    <a:cubicBezTo>
                      <a:pt x="3024502" y="12700"/>
                      <a:pt x="3090542" y="78740"/>
                      <a:pt x="3090542" y="158750"/>
                    </a:cubicBezTo>
                    <a:lnTo>
                      <a:pt x="3090542" y="828943"/>
                    </a:lnTo>
                    <a:cubicBezTo>
                      <a:pt x="3090542" y="908953"/>
                      <a:pt x="3024502" y="974993"/>
                      <a:pt x="2944492" y="974993"/>
                    </a:cubicBezTo>
                    <a:lnTo>
                      <a:pt x="158750" y="974993"/>
                    </a:lnTo>
                    <a:cubicBezTo>
                      <a:pt x="78740" y="974993"/>
                      <a:pt x="12700" y="910223"/>
                      <a:pt x="12700" y="828943"/>
                    </a:cubicBezTo>
                  </a:path>
                </a:pathLst>
              </a:custGeom>
              <a:solidFill>
                <a:srgbClr val="000000"/>
              </a:solidFill>
            </p:spPr>
            <p:txBody>
              <a:bodyPr/>
              <a:lstStyle/>
              <a:p>
                <a:endParaRPr lang="ko-KR" altLang="en-US"/>
              </a:p>
            </p:txBody>
          </p:sp>
        </p:grpSp>
        <p:sp>
          <p:nvSpPr>
            <p:cNvPr id="8" name="TextBox 8"/>
            <p:cNvSpPr txBox="1"/>
            <p:nvPr/>
          </p:nvSpPr>
          <p:spPr>
            <a:xfrm>
              <a:off x="975236" y="2403819"/>
              <a:ext cx="10886188" cy="565573"/>
            </a:xfrm>
            <a:prstGeom prst="rect">
              <a:avLst/>
            </a:prstGeom>
          </p:spPr>
          <p:txBody>
            <a:bodyPr lIns="0" tIns="0" rIns="0" bIns="0" rtlCol="0" anchor="t">
              <a:spAutoFit/>
            </a:bodyPr>
            <a:lstStyle/>
            <a:p>
              <a:pPr>
                <a:lnSpc>
                  <a:spcPts val="3379"/>
                </a:lnSpc>
              </a:pPr>
              <a:r>
                <a:rPr lang="en-US" sz="2599">
                  <a:solidFill>
                    <a:srgbClr val="000000"/>
                  </a:solidFill>
                  <a:ea typeface="Arimo"/>
                </a:rPr>
                <a:t>태극1-8장의 태권도 품새와 동작에 대한 이미지 데이터</a:t>
              </a:r>
            </a:p>
          </p:txBody>
        </p:sp>
        <p:sp>
          <p:nvSpPr>
            <p:cNvPr id="9" name="TextBox 9"/>
            <p:cNvSpPr txBox="1"/>
            <p:nvPr/>
          </p:nvSpPr>
          <p:spPr>
            <a:xfrm>
              <a:off x="975236" y="1017599"/>
              <a:ext cx="10886188" cy="805180"/>
            </a:xfrm>
            <a:prstGeom prst="rect">
              <a:avLst/>
            </a:prstGeom>
          </p:spPr>
          <p:txBody>
            <a:bodyPr lIns="0" tIns="0" rIns="0" bIns="0" rtlCol="0" anchor="t">
              <a:spAutoFit/>
            </a:bodyPr>
            <a:lstStyle/>
            <a:p>
              <a:pPr>
                <a:lnSpc>
                  <a:spcPts val="5040"/>
                </a:lnSpc>
              </a:pPr>
              <a:r>
                <a:rPr lang="en-US" sz="3600">
                  <a:solidFill>
                    <a:srgbClr val="000000"/>
                  </a:solidFill>
                  <a:ea typeface="210 옥탑방"/>
                </a:rPr>
                <a:t>고양시 태권도 데이터</a:t>
              </a:r>
            </a:p>
          </p:txBody>
        </p:sp>
      </p:grpSp>
      <p:grpSp>
        <p:nvGrpSpPr>
          <p:cNvPr id="10" name="Group 10"/>
          <p:cNvGrpSpPr/>
          <p:nvPr/>
        </p:nvGrpSpPr>
        <p:grpSpPr>
          <a:xfrm>
            <a:off x="7714187" y="4840737"/>
            <a:ext cx="9545113" cy="4371880"/>
            <a:chOff x="0" y="0"/>
            <a:chExt cx="3142611" cy="1439388"/>
          </a:xfrm>
        </p:grpSpPr>
        <p:sp>
          <p:nvSpPr>
            <p:cNvPr id="11" name="Freeform 11"/>
            <p:cNvSpPr/>
            <p:nvPr/>
          </p:nvSpPr>
          <p:spPr>
            <a:xfrm>
              <a:off x="12700" y="12700"/>
              <a:ext cx="3077842" cy="1370808"/>
            </a:xfrm>
            <a:custGeom>
              <a:avLst/>
              <a:gdLst/>
              <a:ahLst/>
              <a:cxnLst/>
              <a:rect l="l" t="t" r="r" b="b"/>
              <a:pathLst>
                <a:path w="3077842" h="1370808">
                  <a:moveTo>
                    <a:pt x="146050" y="1370808"/>
                  </a:moveTo>
                  <a:lnTo>
                    <a:pt x="2931792" y="1370808"/>
                  </a:lnTo>
                  <a:cubicBezTo>
                    <a:pt x="3011802" y="1370808"/>
                    <a:pt x="3077842" y="1304768"/>
                    <a:pt x="3077842" y="1224758"/>
                  </a:cubicBezTo>
                  <a:lnTo>
                    <a:pt x="3077842" y="146050"/>
                  </a:lnTo>
                  <a:cubicBezTo>
                    <a:pt x="3077842" y="66040"/>
                    <a:pt x="3011802" y="0"/>
                    <a:pt x="2931792" y="0"/>
                  </a:cubicBezTo>
                  <a:lnTo>
                    <a:pt x="146050" y="0"/>
                  </a:lnTo>
                  <a:cubicBezTo>
                    <a:pt x="66040" y="0"/>
                    <a:pt x="0" y="66040"/>
                    <a:pt x="0" y="146050"/>
                  </a:cubicBezTo>
                  <a:lnTo>
                    <a:pt x="0" y="1224758"/>
                  </a:lnTo>
                  <a:cubicBezTo>
                    <a:pt x="0" y="1306038"/>
                    <a:pt x="66040" y="1370808"/>
                    <a:pt x="146050" y="1370808"/>
                  </a:cubicBezTo>
                </a:path>
              </a:pathLst>
            </a:custGeom>
            <a:solidFill>
              <a:srgbClr val="FFF6EC"/>
            </a:solidFill>
          </p:spPr>
          <p:txBody>
            <a:bodyPr/>
            <a:lstStyle/>
            <a:p>
              <a:endParaRPr lang="ko-KR" altLang="en-US"/>
            </a:p>
          </p:txBody>
        </p:sp>
        <p:sp>
          <p:nvSpPr>
            <p:cNvPr id="12" name="Freeform 12"/>
            <p:cNvSpPr/>
            <p:nvPr/>
          </p:nvSpPr>
          <p:spPr>
            <a:xfrm>
              <a:off x="0" y="0"/>
              <a:ext cx="3142612" cy="1439388"/>
            </a:xfrm>
            <a:custGeom>
              <a:avLst/>
              <a:gdLst/>
              <a:ahLst/>
              <a:cxnLst/>
              <a:rect l="l" t="t" r="r" b="b"/>
              <a:pathLst>
                <a:path w="3142612" h="1439388">
                  <a:moveTo>
                    <a:pt x="3079111" y="74930"/>
                  </a:moveTo>
                  <a:cubicBezTo>
                    <a:pt x="3051172" y="30480"/>
                    <a:pt x="3001642" y="0"/>
                    <a:pt x="2944492" y="0"/>
                  </a:cubicBezTo>
                  <a:lnTo>
                    <a:pt x="158750" y="0"/>
                  </a:lnTo>
                  <a:cubicBezTo>
                    <a:pt x="71120" y="0"/>
                    <a:pt x="0" y="71120"/>
                    <a:pt x="0" y="158750"/>
                  </a:cubicBezTo>
                  <a:lnTo>
                    <a:pt x="0" y="1237458"/>
                  </a:lnTo>
                  <a:cubicBezTo>
                    <a:pt x="0" y="1289528"/>
                    <a:pt x="25400" y="1335248"/>
                    <a:pt x="63500" y="1364458"/>
                  </a:cubicBezTo>
                  <a:cubicBezTo>
                    <a:pt x="91440" y="1408908"/>
                    <a:pt x="140970" y="1439388"/>
                    <a:pt x="204917" y="1439388"/>
                  </a:cubicBezTo>
                  <a:lnTo>
                    <a:pt x="2983861" y="1439388"/>
                  </a:lnTo>
                  <a:cubicBezTo>
                    <a:pt x="3071492" y="1439388"/>
                    <a:pt x="3142612" y="1368268"/>
                    <a:pt x="3142612" y="1280638"/>
                  </a:cubicBezTo>
                  <a:lnTo>
                    <a:pt x="3142612" y="200688"/>
                  </a:lnTo>
                  <a:cubicBezTo>
                    <a:pt x="3142611" y="149860"/>
                    <a:pt x="3117211" y="104140"/>
                    <a:pt x="3079111" y="74930"/>
                  </a:cubicBezTo>
                  <a:moveTo>
                    <a:pt x="12700" y="1237458"/>
                  </a:moveTo>
                  <a:lnTo>
                    <a:pt x="12700" y="158750"/>
                  </a:lnTo>
                  <a:cubicBezTo>
                    <a:pt x="12700" y="78740"/>
                    <a:pt x="78740" y="12700"/>
                    <a:pt x="158750" y="12700"/>
                  </a:cubicBezTo>
                  <a:lnTo>
                    <a:pt x="2944492" y="12700"/>
                  </a:lnTo>
                  <a:cubicBezTo>
                    <a:pt x="3024502" y="12700"/>
                    <a:pt x="3090542" y="78740"/>
                    <a:pt x="3090542" y="158750"/>
                  </a:cubicBezTo>
                  <a:lnTo>
                    <a:pt x="3090542" y="1237458"/>
                  </a:lnTo>
                  <a:cubicBezTo>
                    <a:pt x="3090542" y="1317468"/>
                    <a:pt x="3024502" y="1383508"/>
                    <a:pt x="2944492" y="1383508"/>
                  </a:cubicBezTo>
                  <a:lnTo>
                    <a:pt x="158750" y="1383508"/>
                  </a:lnTo>
                  <a:cubicBezTo>
                    <a:pt x="78740" y="1383508"/>
                    <a:pt x="12700" y="1318738"/>
                    <a:pt x="12700" y="1237458"/>
                  </a:cubicBezTo>
                </a:path>
              </a:pathLst>
            </a:custGeom>
            <a:solidFill>
              <a:srgbClr val="000000"/>
            </a:solidFill>
          </p:spPr>
          <p:txBody>
            <a:bodyPr/>
            <a:lstStyle/>
            <a:p>
              <a:endParaRPr lang="ko-KR" altLang="en-US"/>
            </a:p>
          </p:txBody>
        </p:sp>
      </p:grpSp>
      <p:sp>
        <p:nvSpPr>
          <p:cNvPr id="13" name="TextBox 13"/>
          <p:cNvSpPr txBox="1"/>
          <p:nvPr/>
        </p:nvSpPr>
        <p:spPr>
          <a:xfrm>
            <a:off x="8147668" y="5719848"/>
            <a:ext cx="7425064" cy="2537460"/>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000000"/>
                </a:solidFill>
                <a:latin typeface="210 옥탑방"/>
              </a:rPr>
              <a:t>64개 동작을 48명이 시연</a:t>
            </a:r>
          </a:p>
          <a:p>
            <a:pPr>
              <a:lnSpc>
                <a:spcPts val="5040"/>
              </a:lnSpc>
            </a:pPr>
            <a:endParaRPr lang="en-US" sz="3600">
              <a:solidFill>
                <a:srgbClr val="000000"/>
              </a:solidFill>
              <a:latin typeface="210 옥탑방"/>
            </a:endParaRPr>
          </a:p>
          <a:p>
            <a:pPr marL="777240" lvl="1" indent="-388620">
              <a:lnSpc>
                <a:spcPts val="5040"/>
              </a:lnSpc>
              <a:buFont typeface="Arial"/>
              <a:buChar char="•"/>
            </a:pPr>
            <a:r>
              <a:rPr lang="en-US" sz="3600">
                <a:solidFill>
                  <a:srgbClr val="000000"/>
                </a:solidFill>
                <a:latin typeface="210 옥탑방"/>
              </a:rPr>
              <a:t>8개 방향에서 촬영, 시점마다 동작 시작-중간-끝 3장의 이미지를 얻음</a:t>
            </a:r>
          </a:p>
        </p:txBody>
      </p:sp>
      <p:sp>
        <p:nvSpPr>
          <p:cNvPr id="14" name="Freeform 14"/>
          <p:cNvSpPr/>
          <p:nvPr/>
        </p:nvSpPr>
        <p:spPr>
          <a:xfrm>
            <a:off x="1028700" y="1028700"/>
            <a:ext cx="615839" cy="615839"/>
          </a:xfrm>
          <a:custGeom>
            <a:avLst/>
            <a:gdLst/>
            <a:ahLst/>
            <a:cxnLst/>
            <a:rect l="l" t="t" r="r" b="b"/>
            <a:pathLst>
              <a:path w="615839" h="615839">
                <a:moveTo>
                  <a:pt x="0" y="0"/>
                </a:moveTo>
                <a:lnTo>
                  <a:pt x="615839" y="0"/>
                </a:lnTo>
                <a:lnTo>
                  <a:pt x="615839" y="615839"/>
                </a:lnTo>
                <a:lnTo>
                  <a:pt x="0" y="615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rot="-751179">
            <a:off x="13627816" y="-2880169"/>
            <a:ext cx="6632262" cy="7459599"/>
          </a:xfrm>
          <a:custGeom>
            <a:avLst/>
            <a:gdLst/>
            <a:ahLst/>
            <a:cxnLst/>
            <a:rect l="l" t="t" r="r" b="b"/>
            <a:pathLst>
              <a:path w="6632262" h="7459599">
                <a:moveTo>
                  <a:pt x="0" y="0"/>
                </a:moveTo>
                <a:lnTo>
                  <a:pt x="6632262" y="0"/>
                </a:lnTo>
                <a:lnTo>
                  <a:pt x="6632262" y="7459598"/>
                </a:lnTo>
                <a:lnTo>
                  <a:pt x="0" y="74595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rot="-7790191">
            <a:off x="-1828271" y="-2549460"/>
            <a:ext cx="6223172" cy="7408538"/>
          </a:xfrm>
          <a:custGeom>
            <a:avLst/>
            <a:gdLst/>
            <a:ahLst/>
            <a:cxnLst/>
            <a:rect l="l" t="t" r="r" b="b"/>
            <a:pathLst>
              <a:path w="6223172" h="7408538">
                <a:moveTo>
                  <a:pt x="0" y="0"/>
                </a:moveTo>
                <a:lnTo>
                  <a:pt x="6223172" y="0"/>
                </a:lnTo>
                <a:lnTo>
                  <a:pt x="6223172" y="7408538"/>
                </a:lnTo>
                <a:lnTo>
                  <a:pt x="0" y="74085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4" name="Freeform 4"/>
          <p:cNvSpPr/>
          <p:nvPr/>
        </p:nvSpPr>
        <p:spPr>
          <a:xfrm>
            <a:off x="2502901" y="2449830"/>
            <a:ext cx="13282199" cy="7020884"/>
          </a:xfrm>
          <a:custGeom>
            <a:avLst/>
            <a:gdLst/>
            <a:ahLst/>
            <a:cxnLst/>
            <a:rect l="l" t="t" r="r" b="b"/>
            <a:pathLst>
              <a:path w="13282199" h="7020884">
                <a:moveTo>
                  <a:pt x="0" y="0"/>
                </a:moveTo>
                <a:lnTo>
                  <a:pt x="13282198" y="0"/>
                </a:lnTo>
                <a:lnTo>
                  <a:pt x="13282198" y="7020884"/>
                </a:lnTo>
                <a:lnTo>
                  <a:pt x="0" y="7020884"/>
                </a:lnTo>
                <a:lnTo>
                  <a:pt x="0" y="0"/>
                </a:lnTo>
                <a:close/>
              </a:path>
            </a:pathLst>
          </a:custGeom>
          <a:blipFill>
            <a:blip r:embed="rId7"/>
            <a:stretch>
              <a:fillRect/>
            </a:stretch>
          </a:blipFill>
        </p:spPr>
        <p:txBody>
          <a:bodyPr/>
          <a:lstStyle/>
          <a:p>
            <a:endParaRPr lang="ko-KR" altLang="en-US"/>
          </a:p>
        </p:txBody>
      </p:sp>
      <p:sp>
        <p:nvSpPr>
          <p:cNvPr id="5" name="TextBox 5"/>
          <p:cNvSpPr txBox="1"/>
          <p:nvPr/>
        </p:nvSpPr>
        <p:spPr>
          <a:xfrm>
            <a:off x="7543800" y="878441"/>
            <a:ext cx="2650331" cy="1346522"/>
          </a:xfrm>
          <a:prstGeom prst="rect">
            <a:avLst/>
          </a:prstGeom>
        </p:spPr>
        <p:txBody>
          <a:bodyPr wrap="square" lIns="0" tIns="0" rIns="0" bIns="0" rtlCol="0" anchor="t">
            <a:spAutoFit/>
          </a:bodyPr>
          <a:lstStyle/>
          <a:p>
            <a:pPr algn="ctr">
              <a:lnSpc>
                <a:spcPts val="10500"/>
              </a:lnSpc>
            </a:pPr>
            <a:r>
              <a:rPr lang="en-US" sz="10500" dirty="0" err="1">
                <a:solidFill>
                  <a:srgbClr val="000000"/>
                </a:solidFill>
                <a:latin typeface="210 옥탑방"/>
              </a:rPr>
              <a:t>ViT</a:t>
            </a:r>
            <a:endParaRPr lang="en-US" sz="10500" dirty="0">
              <a:solidFill>
                <a:srgbClr val="000000"/>
              </a:solidFill>
              <a:latin typeface="210 옥탑방"/>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grpSp>
        <p:nvGrpSpPr>
          <p:cNvPr id="2" name="Group 2"/>
          <p:cNvGrpSpPr/>
          <p:nvPr/>
        </p:nvGrpSpPr>
        <p:grpSpPr>
          <a:xfrm>
            <a:off x="5308117" y="6659392"/>
            <a:ext cx="11901667" cy="3086100"/>
            <a:chOff x="0" y="0"/>
            <a:chExt cx="3134595" cy="812800"/>
          </a:xfrm>
        </p:grpSpPr>
        <p:sp>
          <p:nvSpPr>
            <p:cNvPr id="3" name="Freeform 3"/>
            <p:cNvSpPr/>
            <p:nvPr/>
          </p:nvSpPr>
          <p:spPr>
            <a:xfrm>
              <a:off x="0" y="0"/>
              <a:ext cx="3134595" cy="812800"/>
            </a:xfrm>
            <a:custGeom>
              <a:avLst/>
              <a:gdLst/>
              <a:ahLst/>
              <a:cxnLst/>
              <a:rect l="l" t="t" r="r" b="b"/>
              <a:pathLst>
                <a:path w="3134595" h="812800">
                  <a:moveTo>
                    <a:pt x="33175" y="0"/>
                  </a:moveTo>
                  <a:lnTo>
                    <a:pt x="3101420" y="0"/>
                  </a:lnTo>
                  <a:cubicBezTo>
                    <a:pt x="3110219" y="0"/>
                    <a:pt x="3118657" y="3495"/>
                    <a:pt x="3124879" y="9717"/>
                  </a:cubicBezTo>
                  <a:cubicBezTo>
                    <a:pt x="3131100" y="15938"/>
                    <a:pt x="3134595" y="24376"/>
                    <a:pt x="3134595" y="33175"/>
                  </a:cubicBezTo>
                  <a:lnTo>
                    <a:pt x="3134595" y="779625"/>
                  </a:lnTo>
                  <a:cubicBezTo>
                    <a:pt x="3134595" y="788424"/>
                    <a:pt x="3131100" y="796862"/>
                    <a:pt x="3124879" y="803083"/>
                  </a:cubicBezTo>
                  <a:cubicBezTo>
                    <a:pt x="3118657" y="809305"/>
                    <a:pt x="3110219" y="812800"/>
                    <a:pt x="3101420" y="812800"/>
                  </a:cubicBezTo>
                  <a:lnTo>
                    <a:pt x="33175" y="812800"/>
                  </a:lnTo>
                  <a:cubicBezTo>
                    <a:pt x="24376" y="812800"/>
                    <a:pt x="15938" y="809305"/>
                    <a:pt x="9717" y="803083"/>
                  </a:cubicBezTo>
                  <a:cubicBezTo>
                    <a:pt x="3495" y="796862"/>
                    <a:pt x="0" y="788424"/>
                    <a:pt x="0" y="779625"/>
                  </a:cubicBezTo>
                  <a:lnTo>
                    <a:pt x="0" y="33175"/>
                  </a:lnTo>
                  <a:cubicBezTo>
                    <a:pt x="0" y="24376"/>
                    <a:pt x="3495" y="15938"/>
                    <a:pt x="9717" y="9717"/>
                  </a:cubicBezTo>
                  <a:cubicBezTo>
                    <a:pt x="15938" y="3495"/>
                    <a:pt x="24376" y="0"/>
                    <a:pt x="33175" y="0"/>
                  </a:cubicBezTo>
                  <a:close/>
                </a:path>
              </a:pathLst>
            </a:custGeom>
            <a:solidFill>
              <a:srgbClr val="000000">
                <a:alpha val="69804"/>
              </a:srgbClr>
            </a:solidFill>
            <a:ln>
              <a:noFill/>
            </a:ln>
          </p:spPr>
          <p:txBody>
            <a:bodyPr/>
            <a:lstStyle/>
            <a:p>
              <a:endParaRPr lang="ko-KR" altLang="en-US"/>
            </a:p>
          </p:txBody>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5136970" y="6445148"/>
            <a:ext cx="11901667" cy="3086100"/>
            <a:chOff x="0" y="0"/>
            <a:chExt cx="3134595" cy="812800"/>
          </a:xfrm>
        </p:grpSpPr>
        <p:sp>
          <p:nvSpPr>
            <p:cNvPr id="6" name="Freeform 6"/>
            <p:cNvSpPr/>
            <p:nvPr/>
          </p:nvSpPr>
          <p:spPr>
            <a:xfrm>
              <a:off x="0" y="0"/>
              <a:ext cx="3134595" cy="812800"/>
            </a:xfrm>
            <a:custGeom>
              <a:avLst/>
              <a:gdLst/>
              <a:ahLst/>
              <a:cxnLst/>
              <a:rect l="l" t="t" r="r" b="b"/>
              <a:pathLst>
                <a:path w="3134595" h="812800">
                  <a:moveTo>
                    <a:pt x="33175" y="0"/>
                  </a:moveTo>
                  <a:lnTo>
                    <a:pt x="3101420" y="0"/>
                  </a:lnTo>
                  <a:cubicBezTo>
                    <a:pt x="3110219" y="0"/>
                    <a:pt x="3118657" y="3495"/>
                    <a:pt x="3124879" y="9717"/>
                  </a:cubicBezTo>
                  <a:cubicBezTo>
                    <a:pt x="3131100" y="15938"/>
                    <a:pt x="3134595" y="24376"/>
                    <a:pt x="3134595" y="33175"/>
                  </a:cubicBezTo>
                  <a:lnTo>
                    <a:pt x="3134595" y="779625"/>
                  </a:lnTo>
                  <a:cubicBezTo>
                    <a:pt x="3134595" y="788424"/>
                    <a:pt x="3131100" y="796862"/>
                    <a:pt x="3124879" y="803083"/>
                  </a:cubicBezTo>
                  <a:cubicBezTo>
                    <a:pt x="3118657" y="809305"/>
                    <a:pt x="3110219" y="812800"/>
                    <a:pt x="3101420" y="812800"/>
                  </a:cubicBezTo>
                  <a:lnTo>
                    <a:pt x="33175" y="812800"/>
                  </a:lnTo>
                  <a:cubicBezTo>
                    <a:pt x="24376" y="812800"/>
                    <a:pt x="15938" y="809305"/>
                    <a:pt x="9717" y="803083"/>
                  </a:cubicBezTo>
                  <a:cubicBezTo>
                    <a:pt x="3495" y="796862"/>
                    <a:pt x="0" y="788424"/>
                    <a:pt x="0" y="779625"/>
                  </a:cubicBezTo>
                  <a:lnTo>
                    <a:pt x="0" y="33175"/>
                  </a:lnTo>
                  <a:cubicBezTo>
                    <a:pt x="0" y="24376"/>
                    <a:pt x="3495" y="15938"/>
                    <a:pt x="9717" y="9717"/>
                  </a:cubicBezTo>
                  <a:cubicBezTo>
                    <a:pt x="15938" y="3495"/>
                    <a:pt x="24376" y="0"/>
                    <a:pt x="33175" y="0"/>
                  </a:cubicBezTo>
                  <a:close/>
                </a:path>
              </a:pathLst>
            </a:custGeom>
            <a:solidFill>
              <a:srgbClr val="A0B6FF"/>
            </a:solidFill>
            <a:ln>
              <a:noFill/>
            </a:ln>
          </p:spPr>
          <p:txBody>
            <a:bodyPr/>
            <a:lstStyle/>
            <a:p>
              <a:endParaRPr lang="ko-KR" altLang="en-US"/>
            </a:p>
          </p:txBody>
        </p:sp>
        <p:sp>
          <p:nvSpPr>
            <p:cNvPr id="7" name="TextBox 7"/>
            <p:cNvSpPr txBox="1"/>
            <p:nvPr/>
          </p:nvSpPr>
          <p:spPr>
            <a:xfrm>
              <a:off x="0" y="-85725"/>
              <a:ext cx="812800" cy="898525"/>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rot="2765800">
            <a:off x="-1703163" y="5171325"/>
            <a:ext cx="5463727" cy="6145296"/>
          </a:xfrm>
          <a:custGeom>
            <a:avLst/>
            <a:gdLst/>
            <a:ahLst/>
            <a:cxnLst/>
            <a:rect l="l" t="t" r="r" b="b"/>
            <a:pathLst>
              <a:path w="5463727" h="6145296">
                <a:moveTo>
                  <a:pt x="0" y="0"/>
                </a:moveTo>
                <a:lnTo>
                  <a:pt x="5463726" y="0"/>
                </a:lnTo>
                <a:lnTo>
                  <a:pt x="5463726" y="6145296"/>
                </a:lnTo>
                <a:lnTo>
                  <a:pt x="0" y="6145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9" name="Group 9"/>
          <p:cNvGrpSpPr/>
          <p:nvPr/>
        </p:nvGrpSpPr>
        <p:grpSpPr>
          <a:xfrm>
            <a:off x="3629559" y="2816123"/>
            <a:ext cx="11901667" cy="3086100"/>
            <a:chOff x="0" y="0"/>
            <a:chExt cx="3134595" cy="812800"/>
          </a:xfrm>
        </p:grpSpPr>
        <p:sp>
          <p:nvSpPr>
            <p:cNvPr id="10" name="Freeform 10"/>
            <p:cNvSpPr/>
            <p:nvPr/>
          </p:nvSpPr>
          <p:spPr>
            <a:xfrm>
              <a:off x="0" y="0"/>
              <a:ext cx="3134595" cy="812800"/>
            </a:xfrm>
            <a:custGeom>
              <a:avLst/>
              <a:gdLst/>
              <a:ahLst/>
              <a:cxnLst/>
              <a:rect l="l" t="t" r="r" b="b"/>
              <a:pathLst>
                <a:path w="3134595" h="812800">
                  <a:moveTo>
                    <a:pt x="33175" y="0"/>
                  </a:moveTo>
                  <a:lnTo>
                    <a:pt x="3101420" y="0"/>
                  </a:lnTo>
                  <a:cubicBezTo>
                    <a:pt x="3110219" y="0"/>
                    <a:pt x="3118657" y="3495"/>
                    <a:pt x="3124879" y="9717"/>
                  </a:cubicBezTo>
                  <a:cubicBezTo>
                    <a:pt x="3131100" y="15938"/>
                    <a:pt x="3134595" y="24376"/>
                    <a:pt x="3134595" y="33175"/>
                  </a:cubicBezTo>
                  <a:lnTo>
                    <a:pt x="3134595" y="779625"/>
                  </a:lnTo>
                  <a:cubicBezTo>
                    <a:pt x="3134595" y="788424"/>
                    <a:pt x="3131100" y="796862"/>
                    <a:pt x="3124879" y="803083"/>
                  </a:cubicBezTo>
                  <a:cubicBezTo>
                    <a:pt x="3118657" y="809305"/>
                    <a:pt x="3110219" y="812800"/>
                    <a:pt x="3101420" y="812800"/>
                  </a:cubicBezTo>
                  <a:lnTo>
                    <a:pt x="33175" y="812800"/>
                  </a:lnTo>
                  <a:cubicBezTo>
                    <a:pt x="24376" y="812800"/>
                    <a:pt x="15938" y="809305"/>
                    <a:pt x="9717" y="803083"/>
                  </a:cubicBezTo>
                  <a:cubicBezTo>
                    <a:pt x="3495" y="796862"/>
                    <a:pt x="0" y="788424"/>
                    <a:pt x="0" y="779625"/>
                  </a:cubicBezTo>
                  <a:lnTo>
                    <a:pt x="0" y="33175"/>
                  </a:lnTo>
                  <a:cubicBezTo>
                    <a:pt x="0" y="24376"/>
                    <a:pt x="3495" y="15938"/>
                    <a:pt x="9717" y="9717"/>
                  </a:cubicBezTo>
                  <a:cubicBezTo>
                    <a:pt x="15938" y="3495"/>
                    <a:pt x="24376" y="0"/>
                    <a:pt x="33175" y="0"/>
                  </a:cubicBezTo>
                  <a:close/>
                </a:path>
              </a:pathLst>
            </a:custGeom>
            <a:solidFill>
              <a:srgbClr val="000000">
                <a:alpha val="69804"/>
              </a:srgbClr>
            </a:solidFill>
            <a:ln>
              <a:noFill/>
            </a:ln>
          </p:spPr>
          <p:txBody>
            <a:bodyPr/>
            <a:lstStyle/>
            <a:p>
              <a:endParaRPr lang="ko-KR" altLang="en-US"/>
            </a:p>
          </p:txBody>
        </p:sp>
        <p:sp>
          <p:nvSpPr>
            <p:cNvPr id="11" name="TextBox 11"/>
            <p:cNvSpPr txBox="1"/>
            <p:nvPr/>
          </p:nvSpPr>
          <p:spPr>
            <a:xfrm>
              <a:off x="0" y="-85725"/>
              <a:ext cx="812800" cy="898525"/>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rot="-751179">
            <a:off x="13878911" y="-2607652"/>
            <a:ext cx="5936953" cy="6677554"/>
          </a:xfrm>
          <a:custGeom>
            <a:avLst/>
            <a:gdLst/>
            <a:ahLst/>
            <a:cxnLst/>
            <a:rect l="l" t="t" r="r" b="b"/>
            <a:pathLst>
              <a:path w="5936953" h="6677554">
                <a:moveTo>
                  <a:pt x="0" y="0"/>
                </a:moveTo>
                <a:lnTo>
                  <a:pt x="5936952" y="0"/>
                </a:lnTo>
                <a:lnTo>
                  <a:pt x="5936952" y="6677554"/>
                </a:lnTo>
                <a:lnTo>
                  <a:pt x="0" y="6677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13" name="Freeform 13"/>
          <p:cNvSpPr/>
          <p:nvPr/>
        </p:nvSpPr>
        <p:spPr>
          <a:xfrm>
            <a:off x="8007304" y="731125"/>
            <a:ext cx="1573089" cy="1792693"/>
          </a:xfrm>
          <a:custGeom>
            <a:avLst/>
            <a:gdLst/>
            <a:ahLst/>
            <a:cxnLst/>
            <a:rect l="l" t="t" r="r" b="b"/>
            <a:pathLst>
              <a:path w="1573089" h="1792693">
                <a:moveTo>
                  <a:pt x="0" y="0"/>
                </a:moveTo>
                <a:lnTo>
                  <a:pt x="1573088" y="0"/>
                </a:lnTo>
                <a:lnTo>
                  <a:pt x="1573088" y="1792694"/>
                </a:lnTo>
                <a:lnTo>
                  <a:pt x="0" y="17926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grpSp>
        <p:nvGrpSpPr>
          <p:cNvPr id="14" name="Group 14"/>
          <p:cNvGrpSpPr/>
          <p:nvPr/>
        </p:nvGrpSpPr>
        <p:grpSpPr>
          <a:xfrm>
            <a:off x="3458412" y="2601878"/>
            <a:ext cx="11901667" cy="3086100"/>
            <a:chOff x="0" y="0"/>
            <a:chExt cx="3134595" cy="812800"/>
          </a:xfrm>
        </p:grpSpPr>
        <p:sp>
          <p:nvSpPr>
            <p:cNvPr id="15" name="Freeform 15"/>
            <p:cNvSpPr/>
            <p:nvPr/>
          </p:nvSpPr>
          <p:spPr>
            <a:xfrm>
              <a:off x="0" y="0"/>
              <a:ext cx="3134595" cy="812800"/>
            </a:xfrm>
            <a:custGeom>
              <a:avLst/>
              <a:gdLst/>
              <a:ahLst/>
              <a:cxnLst/>
              <a:rect l="l" t="t" r="r" b="b"/>
              <a:pathLst>
                <a:path w="3134595" h="812800">
                  <a:moveTo>
                    <a:pt x="33175" y="0"/>
                  </a:moveTo>
                  <a:lnTo>
                    <a:pt x="3101420" y="0"/>
                  </a:lnTo>
                  <a:cubicBezTo>
                    <a:pt x="3110219" y="0"/>
                    <a:pt x="3118657" y="3495"/>
                    <a:pt x="3124879" y="9717"/>
                  </a:cubicBezTo>
                  <a:cubicBezTo>
                    <a:pt x="3131100" y="15938"/>
                    <a:pt x="3134595" y="24376"/>
                    <a:pt x="3134595" y="33175"/>
                  </a:cubicBezTo>
                  <a:lnTo>
                    <a:pt x="3134595" y="779625"/>
                  </a:lnTo>
                  <a:cubicBezTo>
                    <a:pt x="3134595" y="788424"/>
                    <a:pt x="3131100" y="796862"/>
                    <a:pt x="3124879" y="803083"/>
                  </a:cubicBezTo>
                  <a:cubicBezTo>
                    <a:pt x="3118657" y="809305"/>
                    <a:pt x="3110219" y="812800"/>
                    <a:pt x="3101420" y="812800"/>
                  </a:cubicBezTo>
                  <a:lnTo>
                    <a:pt x="33175" y="812800"/>
                  </a:lnTo>
                  <a:cubicBezTo>
                    <a:pt x="24376" y="812800"/>
                    <a:pt x="15938" y="809305"/>
                    <a:pt x="9717" y="803083"/>
                  </a:cubicBezTo>
                  <a:cubicBezTo>
                    <a:pt x="3495" y="796862"/>
                    <a:pt x="0" y="788424"/>
                    <a:pt x="0" y="779625"/>
                  </a:cubicBezTo>
                  <a:lnTo>
                    <a:pt x="0" y="33175"/>
                  </a:lnTo>
                  <a:cubicBezTo>
                    <a:pt x="0" y="24376"/>
                    <a:pt x="3495" y="15938"/>
                    <a:pt x="9717" y="9717"/>
                  </a:cubicBezTo>
                  <a:cubicBezTo>
                    <a:pt x="15938" y="3495"/>
                    <a:pt x="24376" y="0"/>
                    <a:pt x="33175" y="0"/>
                  </a:cubicBezTo>
                  <a:close/>
                </a:path>
              </a:pathLst>
            </a:custGeom>
            <a:solidFill>
              <a:srgbClr val="A4E473"/>
            </a:solidFill>
            <a:ln>
              <a:noFill/>
            </a:ln>
          </p:spPr>
          <p:txBody>
            <a:bodyPr/>
            <a:lstStyle/>
            <a:p>
              <a:endParaRPr lang="ko-KR" altLang="en-US"/>
            </a:p>
          </p:txBody>
        </p:sp>
        <p:sp>
          <p:nvSpPr>
            <p:cNvPr id="16" name="TextBox 16"/>
            <p:cNvSpPr txBox="1"/>
            <p:nvPr/>
          </p:nvSpPr>
          <p:spPr>
            <a:xfrm>
              <a:off x="0" y="-85725"/>
              <a:ext cx="812800" cy="898525"/>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rot="8460191">
            <a:off x="12527670" y="5695025"/>
            <a:ext cx="2368585" cy="1012570"/>
          </a:xfrm>
          <a:custGeom>
            <a:avLst/>
            <a:gdLst/>
            <a:ahLst/>
            <a:cxnLst/>
            <a:rect l="l" t="t" r="r" b="b"/>
            <a:pathLst>
              <a:path w="2368585" h="1012570">
                <a:moveTo>
                  <a:pt x="0" y="0"/>
                </a:moveTo>
                <a:lnTo>
                  <a:pt x="2368585" y="0"/>
                </a:lnTo>
                <a:lnTo>
                  <a:pt x="2368585" y="1012570"/>
                </a:lnTo>
                <a:lnTo>
                  <a:pt x="0" y="10125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sp>
        <p:nvSpPr>
          <p:cNvPr id="18" name="TextBox 18"/>
          <p:cNvSpPr txBox="1"/>
          <p:nvPr/>
        </p:nvSpPr>
        <p:spPr>
          <a:xfrm>
            <a:off x="812802" y="640879"/>
            <a:ext cx="7981046" cy="1079501"/>
          </a:xfrm>
          <a:prstGeom prst="rect">
            <a:avLst/>
          </a:prstGeom>
        </p:spPr>
        <p:txBody>
          <a:bodyPr lIns="0" tIns="0" rIns="0" bIns="0" rtlCol="0" anchor="t">
            <a:spAutoFit/>
          </a:bodyPr>
          <a:lstStyle/>
          <a:p>
            <a:pPr>
              <a:lnSpc>
                <a:spcPts val="8000"/>
              </a:lnSpc>
            </a:pPr>
            <a:r>
              <a:rPr lang="en-US" sz="8000">
                <a:solidFill>
                  <a:srgbClr val="000000"/>
                </a:solidFill>
                <a:latin typeface="210 옥탑방"/>
              </a:rPr>
              <a:t>ViTAE</a:t>
            </a:r>
          </a:p>
        </p:txBody>
      </p:sp>
      <p:sp>
        <p:nvSpPr>
          <p:cNvPr id="19" name="TextBox 19"/>
          <p:cNvSpPr txBox="1"/>
          <p:nvPr/>
        </p:nvSpPr>
        <p:spPr>
          <a:xfrm>
            <a:off x="8482437" y="2795601"/>
            <a:ext cx="7981046" cy="622935"/>
          </a:xfrm>
          <a:prstGeom prst="rect">
            <a:avLst/>
          </a:prstGeom>
        </p:spPr>
        <p:txBody>
          <a:bodyPr lIns="0" tIns="0" rIns="0" bIns="0" rtlCol="0" anchor="t">
            <a:spAutoFit/>
          </a:bodyPr>
          <a:lstStyle/>
          <a:p>
            <a:pPr>
              <a:lnSpc>
                <a:spcPts val="5040"/>
              </a:lnSpc>
            </a:pPr>
            <a:r>
              <a:rPr lang="en-US" sz="3600">
                <a:solidFill>
                  <a:srgbClr val="000000"/>
                </a:solidFill>
                <a:latin typeface="210 옥탑방"/>
              </a:rPr>
              <a:t>ViT의 단점 </a:t>
            </a:r>
          </a:p>
        </p:txBody>
      </p:sp>
      <p:sp>
        <p:nvSpPr>
          <p:cNvPr id="20" name="TextBox 20"/>
          <p:cNvSpPr txBox="1"/>
          <p:nvPr/>
        </p:nvSpPr>
        <p:spPr>
          <a:xfrm>
            <a:off x="3543985" y="3477691"/>
            <a:ext cx="11730520" cy="1918335"/>
          </a:xfrm>
          <a:prstGeom prst="rect">
            <a:avLst/>
          </a:prstGeom>
        </p:spPr>
        <p:txBody>
          <a:bodyPr lIns="0" tIns="0" rIns="0" bIns="0" rtlCol="0" anchor="t">
            <a:spAutoFit/>
          </a:bodyPr>
          <a:lstStyle/>
          <a:p>
            <a:pPr algn="ctr">
              <a:lnSpc>
                <a:spcPts val="5040"/>
              </a:lnSpc>
            </a:pPr>
            <a:r>
              <a:rPr lang="en-US" sz="3600" dirty="0">
                <a:solidFill>
                  <a:srgbClr val="000000"/>
                </a:solidFill>
                <a:latin typeface="Arimo"/>
              </a:rPr>
              <a:t>corner &amp; edge 와 </a:t>
            </a:r>
            <a:r>
              <a:rPr lang="en-US" sz="3600" dirty="0" err="1">
                <a:solidFill>
                  <a:srgbClr val="000000"/>
                </a:solidFill>
                <a:latin typeface="Arimo"/>
              </a:rPr>
              <a:t>같은</a:t>
            </a:r>
            <a:r>
              <a:rPr lang="en-US" sz="3600" dirty="0">
                <a:solidFill>
                  <a:srgbClr val="000000"/>
                </a:solidFill>
                <a:latin typeface="Arimo"/>
              </a:rPr>
              <a:t> local visual </a:t>
            </a:r>
            <a:r>
              <a:rPr lang="en-US" sz="3600" dirty="0" err="1">
                <a:solidFill>
                  <a:srgbClr val="000000"/>
                </a:solidFill>
                <a:latin typeface="Arimo"/>
              </a:rPr>
              <a:t>structure를</a:t>
            </a:r>
            <a:r>
              <a:rPr lang="en-US" sz="3600" dirty="0">
                <a:solidFill>
                  <a:srgbClr val="000000"/>
                </a:solidFill>
                <a:latin typeface="Arimo"/>
              </a:rPr>
              <a:t> </a:t>
            </a:r>
            <a:r>
              <a:rPr lang="en-US" sz="3600" dirty="0" err="1">
                <a:solidFill>
                  <a:srgbClr val="000000"/>
                </a:solidFill>
                <a:latin typeface="Arimo"/>
              </a:rPr>
              <a:t>모델링하고</a:t>
            </a:r>
            <a:r>
              <a:rPr lang="en-US" sz="3600" dirty="0">
                <a:solidFill>
                  <a:srgbClr val="000000"/>
                </a:solidFill>
                <a:latin typeface="Arimo"/>
              </a:rPr>
              <a:t> </a:t>
            </a:r>
          </a:p>
          <a:p>
            <a:pPr algn="ctr">
              <a:lnSpc>
                <a:spcPts val="5040"/>
              </a:lnSpc>
            </a:pPr>
            <a:r>
              <a:rPr lang="en-US" sz="3600" dirty="0" err="1">
                <a:solidFill>
                  <a:srgbClr val="000000"/>
                </a:solidFill>
                <a:ea typeface="Arimo"/>
              </a:rPr>
              <a:t>컨볼루션과</a:t>
            </a:r>
            <a:r>
              <a:rPr lang="en-US" sz="3600" dirty="0">
                <a:solidFill>
                  <a:srgbClr val="000000"/>
                </a:solidFill>
                <a:ea typeface="Arimo"/>
              </a:rPr>
              <a:t> </a:t>
            </a:r>
            <a:r>
              <a:rPr lang="en-US" sz="3600" dirty="0" err="1">
                <a:solidFill>
                  <a:srgbClr val="000000"/>
                </a:solidFill>
                <a:ea typeface="Arimo"/>
              </a:rPr>
              <a:t>같은</a:t>
            </a:r>
            <a:r>
              <a:rPr lang="en-US" sz="3600" dirty="0">
                <a:solidFill>
                  <a:srgbClr val="000000"/>
                </a:solidFill>
                <a:ea typeface="Arimo"/>
              </a:rPr>
              <a:t> </a:t>
            </a:r>
            <a:r>
              <a:rPr lang="en-US" sz="3600" dirty="0" err="1">
                <a:solidFill>
                  <a:srgbClr val="000000"/>
                </a:solidFill>
                <a:ea typeface="Arimo"/>
              </a:rPr>
              <a:t>다양한</a:t>
            </a:r>
            <a:r>
              <a:rPr lang="en-US" sz="3600" dirty="0">
                <a:solidFill>
                  <a:srgbClr val="000000"/>
                </a:solidFill>
                <a:ea typeface="Arimo"/>
              </a:rPr>
              <a:t> </a:t>
            </a:r>
            <a:r>
              <a:rPr lang="en-US" sz="3600" dirty="0" err="1">
                <a:solidFill>
                  <a:srgbClr val="000000"/>
                </a:solidFill>
                <a:ea typeface="Arimo"/>
              </a:rPr>
              <a:t>스케일의</a:t>
            </a:r>
            <a:r>
              <a:rPr lang="en-US" sz="3600" dirty="0">
                <a:solidFill>
                  <a:srgbClr val="000000"/>
                </a:solidFill>
                <a:ea typeface="Arimo"/>
              </a:rPr>
              <a:t> </a:t>
            </a:r>
            <a:r>
              <a:rPr lang="en-US" sz="3600" dirty="0" err="1">
                <a:solidFill>
                  <a:srgbClr val="000000"/>
                </a:solidFill>
                <a:ea typeface="Arimo"/>
              </a:rPr>
              <a:t>물체를</a:t>
            </a:r>
            <a:r>
              <a:rPr lang="en-US" sz="3600" dirty="0">
                <a:solidFill>
                  <a:srgbClr val="000000"/>
                </a:solidFill>
                <a:ea typeface="Arimo"/>
              </a:rPr>
              <a:t> </a:t>
            </a:r>
            <a:r>
              <a:rPr lang="en-US" sz="3600" dirty="0" err="1">
                <a:solidFill>
                  <a:srgbClr val="000000"/>
                </a:solidFill>
                <a:ea typeface="Arimo"/>
              </a:rPr>
              <a:t>처리할</a:t>
            </a:r>
            <a:r>
              <a:rPr lang="en-US" sz="3600" dirty="0">
                <a:solidFill>
                  <a:srgbClr val="000000"/>
                </a:solidFill>
                <a:ea typeface="Arimo"/>
              </a:rPr>
              <a:t> 때 </a:t>
            </a:r>
            <a:r>
              <a:rPr lang="en-US" sz="3600" dirty="0" err="1">
                <a:solidFill>
                  <a:srgbClr val="000000"/>
                </a:solidFill>
                <a:ea typeface="Arimo"/>
              </a:rPr>
              <a:t>필요한</a:t>
            </a:r>
            <a:r>
              <a:rPr lang="en-US" sz="3600" dirty="0">
                <a:solidFill>
                  <a:srgbClr val="000000"/>
                </a:solidFill>
                <a:ea typeface="Arimo"/>
              </a:rPr>
              <a:t> </a:t>
            </a:r>
          </a:p>
          <a:p>
            <a:pPr algn="ctr">
              <a:lnSpc>
                <a:spcPts val="5040"/>
              </a:lnSpc>
            </a:pPr>
            <a:r>
              <a:rPr lang="en-US" sz="3600" dirty="0">
                <a:solidFill>
                  <a:srgbClr val="000000"/>
                </a:solidFill>
                <a:latin typeface="Arimo"/>
              </a:rPr>
              <a:t>intrinsic inductive bias(IB)가 </a:t>
            </a:r>
            <a:r>
              <a:rPr lang="en-US" sz="3600" dirty="0" err="1">
                <a:solidFill>
                  <a:srgbClr val="000000"/>
                </a:solidFill>
                <a:latin typeface="Arimo"/>
              </a:rPr>
              <a:t>부족하다</a:t>
            </a:r>
            <a:r>
              <a:rPr lang="en-US" sz="3600" dirty="0">
                <a:solidFill>
                  <a:srgbClr val="000000"/>
                </a:solidFill>
                <a:latin typeface="Arimo"/>
              </a:rPr>
              <a:t>!</a:t>
            </a:r>
          </a:p>
        </p:txBody>
      </p:sp>
      <p:sp>
        <p:nvSpPr>
          <p:cNvPr id="21" name="TextBox 21"/>
          <p:cNvSpPr txBox="1"/>
          <p:nvPr/>
        </p:nvSpPr>
        <p:spPr>
          <a:xfrm>
            <a:off x="812802" y="1644180"/>
            <a:ext cx="7981046" cy="622935"/>
          </a:xfrm>
          <a:prstGeom prst="rect">
            <a:avLst/>
          </a:prstGeom>
        </p:spPr>
        <p:txBody>
          <a:bodyPr lIns="0" tIns="0" rIns="0" bIns="0" rtlCol="0" anchor="t">
            <a:spAutoFit/>
          </a:bodyPr>
          <a:lstStyle/>
          <a:p>
            <a:pPr>
              <a:lnSpc>
                <a:spcPts val="5040"/>
              </a:lnSpc>
            </a:pPr>
            <a:r>
              <a:rPr lang="en-US" sz="3600">
                <a:solidFill>
                  <a:srgbClr val="000000"/>
                </a:solidFill>
                <a:latin typeface="210 옥탑방"/>
              </a:rPr>
              <a:t>ViT의 단점을 CNN의 장점으로 극복!</a:t>
            </a:r>
          </a:p>
        </p:txBody>
      </p:sp>
      <p:sp>
        <p:nvSpPr>
          <p:cNvPr id="22" name="TextBox 22"/>
          <p:cNvSpPr txBox="1"/>
          <p:nvPr/>
        </p:nvSpPr>
        <p:spPr>
          <a:xfrm>
            <a:off x="9956767" y="6717098"/>
            <a:ext cx="7981046" cy="622935"/>
          </a:xfrm>
          <a:prstGeom prst="rect">
            <a:avLst/>
          </a:prstGeom>
        </p:spPr>
        <p:txBody>
          <a:bodyPr lIns="0" tIns="0" rIns="0" bIns="0" rtlCol="0" anchor="t">
            <a:spAutoFit/>
          </a:bodyPr>
          <a:lstStyle/>
          <a:p>
            <a:pPr>
              <a:lnSpc>
                <a:spcPts val="5040"/>
              </a:lnSpc>
            </a:pPr>
            <a:r>
              <a:rPr lang="en-US" sz="3600">
                <a:solidFill>
                  <a:srgbClr val="000000"/>
                </a:solidFill>
                <a:latin typeface="210 옥탑방"/>
              </a:rPr>
              <a:t>CNN의 장점 </a:t>
            </a:r>
          </a:p>
        </p:txBody>
      </p:sp>
      <p:sp>
        <p:nvSpPr>
          <p:cNvPr id="23" name="TextBox 23"/>
          <p:cNvSpPr txBox="1"/>
          <p:nvPr/>
        </p:nvSpPr>
        <p:spPr>
          <a:xfrm>
            <a:off x="5667192" y="7511483"/>
            <a:ext cx="10841221" cy="1280160"/>
          </a:xfrm>
          <a:prstGeom prst="rect">
            <a:avLst/>
          </a:prstGeom>
        </p:spPr>
        <p:txBody>
          <a:bodyPr lIns="0" tIns="0" rIns="0" bIns="0" rtlCol="0" anchor="t">
            <a:spAutoFit/>
          </a:bodyPr>
          <a:lstStyle/>
          <a:p>
            <a:pPr algn="ctr">
              <a:lnSpc>
                <a:spcPts val="5040"/>
              </a:lnSpc>
            </a:pPr>
            <a:r>
              <a:rPr lang="en-US" sz="3600">
                <a:solidFill>
                  <a:srgbClr val="000000"/>
                </a:solidFill>
                <a:ea typeface="Arimo"/>
              </a:rPr>
              <a:t>로컬 피쳐들을 잘 추출할 수 있어, </a:t>
            </a:r>
          </a:p>
          <a:p>
            <a:pPr algn="ctr">
              <a:lnSpc>
                <a:spcPts val="5040"/>
              </a:lnSpc>
            </a:pPr>
            <a:r>
              <a:rPr lang="en-US" sz="3600">
                <a:solidFill>
                  <a:srgbClr val="000000"/>
                </a:solidFill>
                <a:ea typeface="Arimo"/>
              </a:rPr>
              <a:t>얕은 layer에서도 풍부한 low-level 피쳐 제공 가능</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87EFB"/>
        </a:solidFill>
        <a:effectLst/>
      </p:bgPr>
    </p:bg>
    <p:spTree>
      <p:nvGrpSpPr>
        <p:cNvPr id="1" name=""/>
        <p:cNvGrpSpPr/>
        <p:nvPr/>
      </p:nvGrpSpPr>
      <p:grpSpPr>
        <a:xfrm>
          <a:off x="0" y="0"/>
          <a:ext cx="0" cy="0"/>
          <a:chOff x="0" y="0"/>
          <a:chExt cx="0" cy="0"/>
        </a:xfrm>
      </p:grpSpPr>
      <p:sp>
        <p:nvSpPr>
          <p:cNvPr id="2" name="Freeform 2"/>
          <p:cNvSpPr/>
          <p:nvPr/>
        </p:nvSpPr>
        <p:spPr>
          <a:xfrm rot="248700">
            <a:off x="12887478" y="3041687"/>
            <a:ext cx="6995082" cy="9594253"/>
          </a:xfrm>
          <a:custGeom>
            <a:avLst/>
            <a:gdLst/>
            <a:ahLst/>
            <a:cxnLst/>
            <a:rect l="l" t="t" r="r" b="b"/>
            <a:pathLst>
              <a:path w="6995082" h="9594253">
                <a:moveTo>
                  <a:pt x="0" y="0"/>
                </a:moveTo>
                <a:lnTo>
                  <a:pt x="6995082" y="0"/>
                </a:lnTo>
                <a:lnTo>
                  <a:pt x="6995082" y="9594253"/>
                </a:lnTo>
                <a:lnTo>
                  <a:pt x="0" y="9594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rot="248700">
            <a:off x="-2233137" y="-4335812"/>
            <a:ext cx="5618954" cy="7706795"/>
          </a:xfrm>
          <a:custGeom>
            <a:avLst/>
            <a:gdLst/>
            <a:ahLst/>
            <a:cxnLst/>
            <a:rect l="l" t="t" r="r" b="b"/>
            <a:pathLst>
              <a:path w="5618954" h="7706795">
                <a:moveTo>
                  <a:pt x="0" y="0"/>
                </a:moveTo>
                <a:lnTo>
                  <a:pt x="5618954" y="0"/>
                </a:lnTo>
                <a:lnTo>
                  <a:pt x="5618954" y="7706795"/>
                </a:lnTo>
                <a:lnTo>
                  <a:pt x="0" y="7706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TextBox 4"/>
          <p:cNvSpPr txBox="1"/>
          <p:nvPr/>
        </p:nvSpPr>
        <p:spPr>
          <a:xfrm>
            <a:off x="1399701" y="2368389"/>
            <a:ext cx="10591149" cy="1456072"/>
          </a:xfrm>
          <a:prstGeom prst="rect">
            <a:avLst/>
          </a:prstGeom>
        </p:spPr>
        <p:txBody>
          <a:bodyPr lIns="0" tIns="0" rIns="0" bIns="0" rtlCol="0" anchor="t">
            <a:spAutoFit/>
          </a:bodyPr>
          <a:lstStyle/>
          <a:p>
            <a:pPr>
              <a:lnSpc>
                <a:spcPts val="10826"/>
              </a:lnSpc>
            </a:pPr>
            <a:r>
              <a:rPr lang="en-US" sz="10826">
                <a:solidFill>
                  <a:srgbClr val="FFF6EC"/>
                </a:solidFill>
                <a:latin typeface="210 옥탑방"/>
              </a:rPr>
              <a:t>ViTAE 핵심 </a:t>
            </a:r>
          </a:p>
        </p:txBody>
      </p:sp>
      <p:sp>
        <p:nvSpPr>
          <p:cNvPr id="5" name="TextBox 5"/>
          <p:cNvSpPr txBox="1"/>
          <p:nvPr/>
        </p:nvSpPr>
        <p:spPr>
          <a:xfrm>
            <a:off x="1399701" y="4046279"/>
            <a:ext cx="10591149" cy="667125"/>
          </a:xfrm>
          <a:prstGeom prst="rect">
            <a:avLst/>
          </a:prstGeom>
        </p:spPr>
        <p:txBody>
          <a:bodyPr lIns="0" tIns="0" rIns="0" bIns="0" rtlCol="0" anchor="t">
            <a:spAutoFit/>
          </a:bodyPr>
          <a:lstStyle/>
          <a:p>
            <a:pPr>
              <a:lnSpc>
                <a:spcPts val="5229"/>
              </a:lnSpc>
            </a:pPr>
            <a:r>
              <a:rPr lang="en-US" sz="3735" dirty="0" err="1">
                <a:solidFill>
                  <a:srgbClr val="FFF6EC"/>
                </a:solidFill>
                <a:latin typeface="Arimo Bold"/>
              </a:rPr>
              <a:t>CNN의</a:t>
            </a:r>
            <a:r>
              <a:rPr lang="en-US" sz="3735" dirty="0">
                <a:solidFill>
                  <a:srgbClr val="FFF6EC"/>
                </a:solidFill>
                <a:latin typeface="Arimo Bold"/>
              </a:rPr>
              <a:t> intrinsic </a:t>
            </a:r>
            <a:r>
              <a:rPr lang="en-US" sz="3735" dirty="0" err="1">
                <a:solidFill>
                  <a:srgbClr val="FFF6EC"/>
                </a:solidFill>
                <a:latin typeface="Arimo Bold"/>
              </a:rPr>
              <a:t>IB를</a:t>
            </a:r>
            <a:r>
              <a:rPr lang="en-US" sz="3735" dirty="0">
                <a:solidFill>
                  <a:srgbClr val="FFF6EC"/>
                </a:solidFill>
                <a:latin typeface="Arimo Bold"/>
              </a:rPr>
              <a:t> </a:t>
            </a:r>
            <a:r>
              <a:rPr lang="en-US" sz="3735" dirty="0" err="1">
                <a:solidFill>
                  <a:srgbClr val="FFF6EC"/>
                </a:solidFill>
                <a:latin typeface="Arimo Bold"/>
              </a:rPr>
              <a:t>ViT에</a:t>
            </a:r>
            <a:r>
              <a:rPr lang="en-US" sz="3735" dirty="0">
                <a:solidFill>
                  <a:srgbClr val="FFF6EC"/>
                </a:solidFill>
                <a:latin typeface="Arimo Bold"/>
              </a:rPr>
              <a:t> </a:t>
            </a:r>
            <a:r>
              <a:rPr lang="en-US" sz="3735" dirty="0" err="1">
                <a:solidFill>
                  <a:srgbClr val="FFF6EC"/>
                </a:solidFill>
                <a:latin typeface="Arimo Bold"/>
              </a:rPr>
              <a:t>알려주는</a:t>
            </a:r>
            <a:r>
              <a:rPr lang="en-US" sz="3735" dirty="0">
                <a:solidFill>
                  <a:srgbClr val="FFF6EC"/>
                </a:solidFill>
                <a:latin typeface="Arimo Bold"/>
              </a:rPr>
              <a:t> </a:t>
            </a:r>
            <a:r>
              <a:rPr lang="en-US" sz="3735" dirty="0" err="1">
                <a:solidFill>
                  <a:srgbClr val="FFF6EC"/>
                </a:solidFill>
                <a:latin typeface="Arimo Bold"/>
              </a:rPr>
              <a:t>것이</a:t>
            </a:r>
            <a:r>
              <a:rPr lang="en-US" sz="3735" dirty="0">
                <a:solidFill>
                  <a:srgbClr val="FFF6EC"/>
                </a:solidFill>
                <a:latin typeface="Arimo Bold"/>
              </a:rPr>
              <a:t> </a:t>
            </a:r>
            <a:r>
              <a:rPr lang="en-US" sz="3735" dirty="0" err="1">
                <a:solidFill>
                  <a:srgbClr val="FFF6EC"/>
                </a:solidFill>
                <a:latin typeface="Arimo Bold"/>
              </a:rPr>
              <a:t>목표</a:t>
            </a:r>
            <a:r>
              <a:rPr lang="en-US" sz="3735" dirty="0">
                <a:solidFill>
                  <a:srgbClr val="FFF6EC"/>
                </a:solidFill>
                <a:latin typeface="Arimo Bold"/>
              </a:rPr>
              <a:t>!</a:t>
            </a:r>
          </a:p>
        </p:txBody>
      </p:sp>
      <p:sp>
        <p:nvSpPr>
          <p:cNvPr id="6" name="TextBox 6"/>
          <p:cNvSpPr txBox="1"/>
          <p:nvPr/>
        </p:nvSpPr>
        <p:spPr>
          <a:xfrm>
            <a:off x="1399701" y="4753388"/>
            <a:ext cx="10591149" cy="599249"/>
          </a:xfrm>
          <a:prstGeom prst="rect">
            <a:avLst/>
          </a:prstGeom>
        </p:spPr>
        <p:txBody>
          <a:bodyPr lIns="0" tIns="0" rIns="0" bIns="0" rtlCol="0" anchor="t">
            <a:spAutoFit/>
          </a:bodyPr>
          <a:lstStyle/>
          <a:p>
            <a:pPr>
              <a:lnSpc>
                <a:spcPts val="4969"/>
              </a:lnSpc>
            </a:pPr>
            <a:r>
              <a:rPr lang="en-US" sz="2760" dirty="0">
                <a:solidFill>
                  <a:srgbClr val="FFF6EC"/>
                </a:solidFill>
                <a:ea typeface="Arimo"/>
              </a:rPr>
              <a:t>두 </a:t>
            </a:r>
            <a:r>
              <a:rPr lang="en-US" sz="2760" dirty="0" err="1">
                <a:solidFill>
                  <a:srgbClr val="FFF6EC"/>
                </a:solidFill>
                <a:ea typeface="Arimo"/>
              </a:rPr>
              <a:t>종류의</a:t>
            </a:r>
            <a:r>
              <a:rPr lang="en-US" sz="2760" dirty="0">
                <a:solidFill>
                  <a:srgbClr val="FFF6EC"/>
                </a:solidFill>
                <a:ea typeface="Arimo"/>
              </a:rPr>
              <a:t> intrinsic IB </a:t>
            </a:r>
            <a:r>
              <a:rPr lang="en-US" sz="2760" dirty="0" err="1">
                <a:solidFill>
                  <a:srgbClr val="FFF6EC"/>
                </a:solidFill>
                <a:ea typeface="Arimo"/>
              </a:rPr>
              <a:t>탐색</a:t>
            </a:r>
            <a:r>
              <a:rPr lang="en-US" sz="2760" dirty="0">
                <a:solidFill>
                  <a:srgbClr val="FFF6EC"/>
                </a:solidFill>
                <a:ea typeface="Arimo"/>
              </a:rPr>
              <a:t> </a:t>
            </a:r>
          </a:p>
        </p:txBody>
      </p:sp>
      <p:sp>
        <p:nvSpPr>
          <p:cNvPr id="7" name="Freeform 7"/>
          <p:cNvSpPr/>
          <p:nvPr/>
        </p:nvSpPr>
        <p:spPr>
          <a:xfrm>
            <a:off x="6016729" y="5571919"/>
            <a:ext cx="3888486" cy="4114800"/>
          </a:xfrm>
          <a:custGeom>
            <a:avLst/>
            <a:gdLst/>
            <a:ahLst/>
            <a:cxnLst/>
            <a:rect l="l" t="t" r="r" b="b"/>
            <a:pathLst>
              <a:path w="3888486" h="4114800">
                <a:moveTo>
                  <a:pt x="0" y="0"/>
                </a:moveTo>
                <a:lnTo>
                  <a:pt x="3888486" y="0"/>
                </a:lnTo>
                <a:lnTo>
                  <a:pt x="38884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8" name="TextBox 8"/>
          <p:cNvSpPr txBox="1"/>
          <p:nvPr/>
        </p:nvSpPr>
        <p:spPr>
          <a:xfrm>
            <a:off x="3159930" y="6004045"/>
            <a:ext cx="10591149" cy="977625"/>
          </a:xfrm>
          <a:prstGeom prst="rect">
            <a:avLst/>
          </a:prstGeom>
        </p:spPr>
        <p:txBody>
          <a:bodyPr lIns="0" tIns="0" rIns="0" bIns="0" rtlCol="0" anchor="t">
            <a:spAutoFit/>
          </a:bodyPr>
          <a:lstStyle/>
          <a:p>
            <a:pPr>
              <a:lnSpc>
                <a:spcPts val="3865"/>
              </a:lnSpc>
            </a:pPr>
            <a:r>
              <a:rPr lang="en-US" sz="2760" dirty="0">
                <a:solidFill>
                  <a:srgbClr val="FFF6EC"/>
                </a:solidFill>
                <a:latin typeface="Arimo"/>
              </a:rPr>
              <a:t>scale-invariance</a:t>
            </a:r>
          </a:p>
          <a:p>
            <a:pPr>
              <a:lnSpc>
                <a:spcPts val="3865"/>
              </a:lnSpc>
            </a:pPr>
            <a:r>
              <a:rPr lang="en-US" sz="2760" dirty="0">
                <a:solidFill>
                  <a:srgbClr val="FFF6EC"/>
                </a:solidFill>
                <a:latin typeface="Arimo"/>
              </a:rPr>
              <a:t>(</a:t>
            </a:r>
            <a:r>
              <a:rPr lang="en-US" sz="2760" dirty="0" err="1">
                <a:solidFill>
                  <a:srgbClr val="FFF6EC"/>
                </a:solidFill>
                <a:latin typeface="Arimo"/>
              </a:rPr>
              <a:t>스케일</a:t>
            </a:r>
            <a:r>
              <a:rPr lang="en-US" sz="2760" dirty="0">
                <a:solidFill>
                  <a:srgbClr val="FFF6EC"/>
                </a:solidFill>
                <a:latin typeface="Arimo"/>
              </a:rPr>
              <a:t> </a:t>
            </a:r>
            <a:r>
              <a:rPr lang="en-US" sz="2760" dirty="0" err="1">
                <a:solidFill>
                  <a:srgbClr val="FFF6EC"/>
                </a:solidFill>
                <a:latin typeface="Arimo"/>
              </a:rPr>
              <a:t>불변성</a:t>
            </a:r>
            <a:r>
              <a:rPr lang="en-US" sz="2760" dirty="0">
                <a:solidFill>
                  <a:srgbClr val="FFF6EC"/>
                </a:solidFill>
                <a:latin typeface="Arimo"/>
              </a:rPr>
              <a:t>)</a:t>
            </a:r>
          </a:p>
        </p:txBody>
      </p:sp>
      <p:sp>
        <p:nvSpPr>
          <p:cNvPr id="9" name="TextBox 9"/>
          <p:cNvSpPr txBox="1"/>
          <p:nvPr/>
        </p:nvSpPr>
        <p:spPr>
          <a:xfrm>
            <a:off x="10180389" y="5931708"/>
            <a:ext cx="10591149" cy="599249"/>
          </a:xfrm>
          <a:prstGeom prst="rect">
            <a:avLst/>
          </a:prstGeom>
        </p:spPr>
        <p:txBody>
          <a:bodyPr lIns="0" tIns="0" rIns="0" bIns="0" rtlCol="0" anchor="t">
            <a:spAutoFit/>
          </a:bodyPr>
          <a:lstStyle/>
          <a:p>
            <a:pPr>
              <a:lnSpc>
                <a:spcPts val="4969"/>
              </a:lnSpc>
            </a:pPr>
            <a:r>
              <a:rPr lang="en-US" sz="2760">
                <a:solidFill>
                  <a:srgbClr val="FFF6EC"/>
                </a:solidFill>
                <a:latin typeface="Arimo"/>
              </a:rPr>
              <a:t>locality(지역성)</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4E473"/>
        </a:solidFill>
        <a:effectLst/>
      </p:bgPr>
    </p:bg>
    <p:spTree>
      <p:nvGrpSpPr>
        <p:cNvPr id="1" name=""/>
        <p:cNvGrpSpPr/>
        <p:nvPr/>
      </p:nvGrpSpPr>
      <p:grpSpPr>
        <a:xfrm>
          <a:off x="0" y="0"/>
          <a:ext cx="0" cy="0"/>
          <a:chOff x="0" y="0"/>
          <a:chExt cx="0" cy="0"/>
        </a:xfrm>
      </p:grpSpPr>
      <p:grpSp>
        <p:nvGrpSpPr>
          <p:cNvPr id="2" name="Group 2"/>
          <p:cNvGrpSpPr/>
          <p:nvPr/>
        </p:nvGrpSpPr>
        <p:grpSpPr>
          <a:xfrm>
            <a:off x="478749" y="279755"/>
            <a:ext cx="5012742" cy="1299803"/>
            <a:chOff x="0" y="0"/>
            <a:chExt cx="3134595" cy="812800"/>
          </a:xfrm>
        </p:grpSpPr>
        <p:sp>
          <p:nvSpPr>
            <p:cNvPr id="3" name="Freeform 3"/>
            <p:cNvSpPr/>
            <p:nvPr/>
          </p:nvSpPr>
          <p:spPr>
            <a:xfrm>
              <a:off x="0" y="0"/>
              <a:ext cx="3134595" cy="812800"/>
            </a:xfrm>
            <a:custGeom>
              <a:avLst/>
              <a:gdLst/>
              <a:ahLst/>
              <a:cxnLst/>
              <a:rect l="l" t="t" r="r" b="b"/>
              <a:pathLst>
                <a:path w="3134595" h="812800">
                  <a:moveTo>
                    <a:pt x="78767" y="0"/>
                  </a:moveTo>
                  <a:lnTo>
                    <a:pt x="3055828" y="0"/>
                  </a:lnTo>
                  <a:cubicBezTo>
                    <a:pt x="3099330" y="0"/>
                    <a:pt x="3134595" y="35265"/>
                    <a:pt x="3134595" y="78767"/>
                  </a:cubicBezTo>
                  <a:lnTo>
                    <a:pt x="3134595" y="734033"/>
                  </a:lnTo>
                  <a:cubicBezTo>
                    <a:pt x="3134595" y="754923"/>
                    <a:pt x="3126297" y="774958"/>
                    <a:pt x="3111525" y="789730"/>
                  </a:cubicBezTo>
                  <a:cubicBezTo>
                    <a:pt x="3096753" y="804501"/>
                    <a:pt x="3076719" y="812800"/>
                    <a:pt x="3055828" y="812800"/>
                  </a:cubicBezTo>
                  <a:lnTo>
                    <a:pt x="78767" y="812800"/>
                  </a:lnTo>
                  <a:cubicBezTo>
                    <a:pt x="57877" y="812800"/>
                    <a:pt x="37842" y="804501"/>
                    <a:pt x="23070" y="789730"/>
                  </a:cubicBezTo>
                  <a:cubicBezTo>
                    <a:pt x="8299" y="774958"/>
                    <a:pt x="0" y="754923"/>
                    <a:pt x="0" y="734033"/>
                  </a:cubicBezTo>
                  <a:lnTo>
                    <a:pt x="0" y="78767"/>
                  </a:lnTo>
                  <a:cubicBezTo>
                    <a:pt x="0" y="57877"/>
                    <a:pt x="8299" y="37842"/>
                    <a:pt x="23070" y="23070"/>
                  </a:cubicBezTo>
                  <a:cubicBezTo>
                    <a:pt x="37842" y="8299"/>
                    <a:pt x="57877" y="0"/>
                    <a:pt x="78767" y="0"/>
                  </a:cubicBezTo>
                  <a:close/>
                </a:path>
              </a:pathLst>
            </a:custGeom>
            <a:solidFill>
              <a:srgbClr val="000000">
                <a:alpha val="69804"/>
              </a:srgbClr>
            </a:solidFill>
            <a:ln>
              <a:noFill/>
            </a:ln>
          </p:spPr>
          <p:txBody>
            <a:bodyPr/>
            <a:lstStyle/>
            <a:p>
              <a:endParaRPr lang="ko-KR" altLang="en-US"/>
            </a:p>
          </p:txBody>
        </p:sp>
        <p:sp>
          <p:nvSpPr>
            <p:cNvPr id="4" name="TextBox 4"/>
            <p:cNvSpPr txBox="1"/>
            <p:nvPr/>
          </p:nvSpPr>
          <p:spPr>
            <a:xfrm>
              <a:off x="0" y="-85725"/>
              <a:ext cx="812800" cy="89852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406666" y="189520"/>
            <a:ext cx="5012742" cy="1299803"/>
            <a:chOff x="0" y="0"/>
            <a:chExt cx="3134595" cy="812800"/>
          </a:xfrm>
        </p:grpSpPr>
        <p:sp>
          <p:nvSpPr>
            <p:cNvPr id="6" name="Freeform 6"/>
            <p:cNvSpPr/>
            <p:nvPr/>
          </p:nvSpPr>
          <p:spPr>
            <a:xfrm>
              <a:off x="0" y="0"/>
              <a:ext cx="3134595" cy="812800"/>
            </a:xfrm>
            <a:custGeom>
              <a:avLst/>
              <a:gdLst/>
              <a:ahLst/>
              <a:cxnLst/>
              <a:rect l="l" t="t" r="r" b="b"/>
              <a:pathLst>
                <a:path w="3134595" h="812800">
                  <a:moveTo>
                    <a:pt x="78767" y="0"/>
                  </a:moveTo>
                  <a:lnTo>
                    <a:pt x="3055828" y="0"/>
                  </a:lnTo>
                  <a:cubicBezTo>
                    <a:pt x="3099330" y="0"/>
                    <a:pt x="3134595" y="35265"/>
                    <a:pt x="3134595" y="78767"/>
                  </a:cubicBezTo>
                  <a:lnTo>
                    <a:pt x="3134595" y="734033"/>
                  </a:lnTo>
                  <a:cubicBezTo>
                    <a:pt x="3134595" y="754923"/>
                    <a:pt x="3126297" y="774958"/>
                    <a:pt x="3111525" y="789730"/>
                  </a:cubicBezTo>
                  <a:cubicBezTo>
                    <a:pt x="3096753" y="804501"/>
                    <a:pt x="3076719" y="812800"/>
                    <a:pt x="3055828" y="812800"/>
                  </a:cubicBezTo>
                  <a:lnTo>
                    <a:pt x="78767" y="812800"/>
                  </a:lnTo>
                  <a:cubicBezTo>
                    <a:pt x="57877" y="812800"/>
                    <a:pt x="37842" y="804501"/>
                    <a:pt x="23070" y="789730"/>
                  </a:cubicBezTo>
                  <a:cubicBezTo>
                    <a:pt x="8299" y="774958"/>
                    <a:pt x="0" y="754923"/>
                    <a:pt x="0" y="734033"/>
                  </a:cubicBezTo>
                  <a:lnTo>
                    <a:pt x="0" y="78767"/>
                  </a:lnTo>
                  <a:cubicBezTo>
                    <a:pt x="0" y="57877"/>
                    <a:pt x="8299" y="37842"/>
                    <a:pt x="23070" y="23070"/>
                  </a:cubicBezTo>
                  <a:cubicBezTo>
                    <a:pt x="37842" y="8299"/>
                    <a:pt x="57877" y="0"/>
                    <a:pt x="78767" y="0"/>
                  </a:cubicBezTo>
                  <a:close/>
                </a:path>
              </a:pathLst>
            </a:custGeom>
            <a:solidFill>
              <a:srgbClr val="A0B6FF"/>
            </a:solidFill>
            <a:ln>
              <a:noFill/>
            </a:ln>
          </p:spPr>
          <p:txBody>
            <a:bodyPr/>
            <a:lstStyle/>
            <a:p>
              <a:endParaRPr lang="ko-KR" altLang="en-US"/>
            </a:p>
          </p:txBody>
        </p:sp>
        <p:sp>
          <p:nvSpPr>
            <p:cNvPr id="7" name="TextBox 7"/>
            <p:cNvSpPr txBox="1"/>
            <p:nvPr/>
          </p:nvSpPr>
          <p:spPr>
            <a:xfrm>
              <a:off x="0" y="-85725"/>
              <a:ext cx="812800" cy="898525"/>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5435553" y="-252768"/>
            <a:ext cx="3102556" cy="4255376"/>
          </a:xfrm>
          <a:custGeom>
            <a:avLst/>
            <a:gdLst/>
            <a:ahLst/>
            <a:cxnLst/>
            <a:rect l="l" t="t" r="r" b="b"/>
            <a:pathLst>
              <a:path w="3102556" h="4255376">
                <a:moveTo>
                  <a:pt x="0" y="0"/>
                </a:moveTo>
                <a:lnTo>
                  <a:pt x="3102556" y="0"/>
                </a:lnTo>
                <a:lnTo>
                  <a:pt x="3102556" y="4255377"/>
                </a:lnTo>
                <a:lnTo>
                  <a:pt x="0" y="42553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9" name="Freeform 9"/>
          <p:cNvSpPr/>
          <p:nvPr/>
        </p:nvSpPr>
        <p:spPr>
          <a:xfrm>
            <a:off x="833716" y="1874920"/>
            <a:ext cx="16620568" cy="8149024"/>
          </a:xfrm>
          <a:custGeom>
            <a:avLst/>
            <a:gdLst/>
            <a:ahLst/>
            <a:cxnLst/>
            <a:rect l="l" t="t" r="r" b="b"/>
            <a:pathLst>
              <a:path w="16620568" h="8149024">
                <a:moveTo>
                  <a:pt x="0" y="0"/>
                </a:moveTo>
                <a:lnTo>
                  <a:pt x="16620568" y="0"/>
                </a:lnTo>
                <a:lnTo>
                  <a:pt x="16620568" y="8149024"/>
                </a:lnTo>
                <a:lnTo>
                  <a:pt x="0" y="8149024"/>
                </a:lnTo>
                <a:lnTo>
                  <a:pt x="0" y="0"/>
                </a:lnTo>
                <a:close/>
              </a:path>
            </a:pathLst>
          </a:custGeom>
          <a:blipFill>
            <a:blip r:embed="rId5"/>
            <a:stretch>
              <a:fillRect l="-2815" t="-2307" r="-3523" b="-2436"/>
            </a:stretch>
          </a:blipFill>
        </p:spPr>
        <p:txBody>
          <a:bodyPr/>
          <a:lstStyle/>
          <a:p>
            <a:endParaRPr lang="ko-KR" altLang="en-US"/>
          </a:p>
        </p:txBody>
      </p:sp>
      <p:sp>
        <p:nvSpPr>
          <p:cNvPr id="10" name="TextBox 10"/>
          <p:cNvSpPr txBox="1"/>
          <p:nvPr/>
        </p:nvSpPr>
        <p:spPr>
          <a:xfrm>
            <a:off x="886610" y="531950"/>
            <a:ext cx="7145990" cy="838038"/>
          </a:xfrm>
          <a:prstGeom prst="rect">
            <a:avLst/>
          </a:prstGeom>
        </p:spPr>
        <p:txBody>
          <a:bodyPr lIns="0" tIns="0" rIns="0" bIns="0" rtlCol="0" anchor="t">
            <a:spAutoFit/>
          </a:bodyPr>
          <a:lstStyle/>
          <a:p>
            <a:pPr>
              <a:lnSpc>
                <a:spcPts val="6267"/>
              </a:lnSpc>
            </a:pPr>
            <a:r>
              <a:rPr lang="en-US" sz="6267">
                <a:solidFill>
                  <a:srgbClr val="000000"/>
                </a:solidFill>
                <a:latin typeface="210 옥탑방"/>
              </a:rPr>
              <a:t>ViTAE 구조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EC"/>
        </a:solidFill>
        <a:effectLst/>
      </p:bgPr>
    </p:bg>
    <p:spTree>
      <p:nvGrpSpPr>
        <p:cNvPr id="1" name=""/>
        <p:cNvGrpSpPr/>
        <p:nvPr/>
      </p:nvGrpSpPr>
      <p:grpSpPr>
        <a:xfrm>
          <a:off x="0" y="0"/>
          <a:ext cx="0" cy="0"/>
          <a:chOff x="0" y="0"/>
          <a:chExt cx="0" cy="0"/>
        </a:xfrm>
      </p:grpSpPr>
      <p:sp>
        <p:nvSpPr>
          <p:cNvPr id="2" name="Freeform 2"/>
          <p:cNvSpPr/>
          <p:nvPr/>
        </p:nvSpPr>
        <p:spPr>
          <a:xfrm>
            <a:off x="5190337" y="-4439634"/>
            <a:ext cx="8520277" cy="9583134"/>
          </a:xfrm>
          <a:custGeom>
            <a:avLst/>
            <a:gdLst/>
            <a:ahLst/>
            <a:cxnLst/>
            <a:rect l="l" t="t" r="r" b="b"/>
            <a:pathLst>
              <a:path w="8520277" h="9583134">
                <a:moveTo>
                  <a:pt x="0" y="0"/>
                </a:moveTo>
                <a:lnTo>
                  <a:pt x="8520277" y="0"/>
                </a:lnTo>
                <a:lnTo>
                  <a:pt x="8520277" y="9583134"/>
                </a:lnTo>
                <a:lnTo>
                  <a:pt x="0" y="9583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3" name="Freeform 3"/>
          <p:cNvSpPr/>
          <p:nvPr/>
        </p:nvSpPr>
        <p:spPr>
          <a:xfrm rot="-3849024">
            <a:off x="11187091" y="3082420"/>
            <a:ext cx="7749390" cy="10628839"/>
          </a:xfrm>
          <a:custGeom>
            <a:avLst/>
            <a:gdLst/>
            <a:ahLst/>
            <a:cxnLst/>
            <a:rect l="l" t="t" r="r" b="b"/>
            <a:pathLst>
              <a:path w="7749390" h="10628839">
                <a:moveTo>
                  <a:pt x="0" y="0"/>
                </a:moveTo>
                <a:lnTo>
                  <a:pt x="7749389" y="0"/>
                </a:lnTo>
                <a:lnTo>
                  <a:pt x="7749389" y="10628838"/>
                </a:lnTo>
                <a:lnTo>
                  <a:pt x="0" y="10628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grpSp>
        <p:nvGrpSpPr>
          <p:cNvPr id="4" name="Group 4"/>
          <p:cNvGrpSpPr/>
          <p:nvPr/>
        </p:nvGrpSpPr>
        <p:grpSpPr>
          <a:xfrm>
            <a:off x="8879894" y="1416868"/>
            <a:ext cx="7924051" cy="7453264"/>
            <a:chOff x="0" y="0"/>
            <a:chExt cx="2608897" cy="2453896"/>
          </a:xfrm>
        </p:grpSpPr>
        <p:sp>
          <p:nvSpPr>
            <p:cNvPr id="5" name="Freeform 5"/>
            <p:cNvSpPr/>
            <p:nvPr/>
          </p:nvSpPr>
          <p:spPr>
            <a:xfrm>
              <a:off x="12700" y="12700"/>
              <a:ext cx="2544127" cy="2385316"/>
            </a:xfrm>
            <a:custGeom>
              <a:avLst/>
              <a:gdLst/>
              <a:ahLst/>
              <a:cxnLst/>
              <a:rect l="l" t="t" r="r" b="b"/>
              <a:pathLst>
                <a:path w="2544127" h="2385316">
                  <a:moveTo>
                    <a:pt x="146050" y="2385316"/>
                  </a:moveTo>
                  <a:lnTo>
                    <a:pt x="2398077" y="2385316"/>
                  </a:lnTo>
                  <a:cubicBezTo>
                    <a:pt x="2478087" y="2385316"/>
                    <a:pt x="2544127" y="2319276"/>
                    <a:pt x="2544127" y="2239266"/>
                  </a:cubicBezTo>
                  <a:lnTo>
                    <a:pt x="2544127" y="146050"/>
                  </a:lnTo>
                  <a:cubicBezTo>
                    <a:pt x="2544127" y="66040"/>
                    <a:pt x="2478087" y="0"/>
                    <a:pt x="2398077" y="0"/>
                  </a:cubicBezTo>
                  <a:lnTo>
                    <a:pt x="146050" y="0"/>
                  </a:lnTo>
                  <a:cubicBezTo>
                    <a:pt x="66040" y="0"/>
                    <a:pt x="0" y="66040"/>
                    <a:pt x="0" y="146050"/>
                  </a:cubicBezTo>
                  <a:lnTo>
                    <a:pt x="0" y="2239266"/>
                  </a:lnTo>
                  <a:cubicBezTo>
                    <a:pt x="0" y="2320546"/>
                    <a:pt x="66040" y="2385316"/>
                    <a:pt x="146050" y="2385316"/>
                  </a:cubicBezTo>
                </a:path>
              </a:pathLst>
            </a:custGeom>
            <a:solidFill>
              <a:srgbClr val="FFF6EC"/>
            </a:solidFill>
          </p:spPr>
          <p:txBody>
            <a:bodyPr/>
            <a:lstStyle/>
            <a:p>
              <a:endParaRPr lang="ko-KR" altLang="en-US"/>
            </a:p>
          </p:txBody>
        </p:sp>
        <p:sp>
          <p:nvSpPr>
            <p:cNvPr id="6" name="Freeform 6"/>
            <p:cNvSpPr/>
            <p:nvPr/>
          </p:nvSpPr>
          <p:spPr>
            <a:xfrm>
              <a:off x="0" y="0"/>
              <a:ext cx="2608897" cy="2453896"/>
            </a:xfrm>
            <a:custGeom>
              <a:avLst/>
              <a:gdLst/>
              <a:ahLst/>
              <a:cxnLst/>
              <a:rect l="l" t="t" r="r" b="b"/>
              <a:pathLst>
                <a:path w="2608897" h="2453896">
                  <a:moveTo>
                    <a:pt x="2545397" y="74930"/>
                  </a:moveTo>
                  <a:cubicBezTo>
                    <a:pt x="2517457" y="30480"/>
                    <a:pt x="2467927" y="0"/>
                    <a:pt x="2410777" y="0"/>
                  </a:cubicBezTo>
                  <a:lnTo>
                    <a:pt x="158750" y="0"/>
                  </a:lnTo>
                  <a:cubicBezTo>
                    <a:pt x="71120" y="0"/>
                    <a:pt x="0" y="71120"/>
                    <a:pt x="0" y="158750"/>
                  </a:cubicBezTo>
                  <a:lnTo>
                    <a:pt x="0" y="2251966"/>
                  </a:lnTo>
                  <a:cubicBezTo>
                    <a:pt x="0" y="2304036"/>
                    <a:pt x="25400" y="2349756"/>
                    <a:pt x="63500" y="2378966"/>
                  </a:cubicBezTo>
                  <a:cubicBezTo>
                    <a:pt x="91440" y="2423416"/>
                    <a:pt x="140970" y="2453896"/>
                    <a:pt x="202445" y="2453896"/>
                  </a:cubicBezTo>
                  <a:lnTo>
                    <a:pt x="2450147" y="2453896"/>
                  </a:lnTo>
                  <a:cubicBezTo>
                    <a:pt x="2537777" y="2453896"/>
                    <a:pt x="2608897" y="2382776"/>
                    <a:pt x="2608897" y="2295146"/>
                  </a:cubicBezTo>
                  <a:lnTo>
                    <a:pt x="2608897" y="205948"/>
                  </a:lnTo>
                  <a:cubicBezTo>
                    <a:pt x="2608897" y="149860"/>
                    <a:pt x="2583497" y="104140"/>
                    <a:pt x="2545397" y="74930"/>
                  </a:cubicBezTo>
                  <a:moveTo>
                    <a:pt x="12700" y="2251966"/>
                  </a:moveTo>
                  <a:lnTo>
                    <a:pt x="12700" y="158750"/>
                  </a:lnTo>
                  <a:cubicBezTo>
                    <a:pt x="12700" y="78740"/>
                    <a:pt x="78740" y="12700"/>
                    <a:pt x="158750" y="12700"/>
                  </a:cubicBezTo>
                  <a:lnTo>
                    <a:pt x="2410777" y="12700"/>
                  </a:lnTo>
                  <a:cubicBezTo>
                    <a:pt x="2490787" y="12700"/>
                    <a:pt x="2556827" y="78740"/>
                    <a:pt x="2556827" y="158750"/>
                  </a:cubicBezTo>
                  <a:lnTo>
                    <a:pt x="2556827" y="2251966"/>
                  </a:lnTo>
                  <a:cubicBezTo>
                    <a:pt x="2556827" y="2331976"/>
                    <a:pt x="2490787" y="2398016"/>
                    <a:pt x="2410777" y="2398016"/>
                  </a:cubicBezTo>
                  <a:lnTo>
                    <a:pt x="158750" y="2398016"/>
                  </a:lnTo>
                  <a:cubicBezTo>
                    <a:pt x="78740" y="2398016"/>
                    <a:pt x="12700" y="2333246"/>
                    <a:pt x="12700" y="2251966"/>
                  </a:cubicBezTo>
                </a:path>
              </a:pathLst>
            </a:custGeom>
            <a:solidFill>
              <a:srgbClr val="000000"/>
            </a:solidFill>
          </p:spPr>
          <p:txBody>
            <a:bodyPr/>
            <a:lstStyle/>
            <a:p>
              <a:endParaRPr lang="ko-KR" altLang="en-US"/>
            </a:p>
          </p:txBody>
        </p:sp>
      </p:grpSp>
      <p:sp>
        <p:nvSpPr>
          <p:cNvPr id="7" name="Freeform 7"/>
          <p:cNvSpPr/>
          <p:nvPr/>
        </p:nvSpPr>
        <p:spPr>
          <a:xfrm>
            <a:off x="9210975" y="2359376"/>
            <a:ext cx="7261890" cy="5568248"/>
          </a:xfrm>
          <a:custGeom>
            <a:avLst/>
            <a:gdLst/>
            <a:ahLst/>
            <a:cxnLst/>
            <a:rect l="l" t="t" r="r" b="b"/>
            <a:pathLst>
              <a:path w="7261890" h="5568248">
                <a:moveTo>
                  <a:pt x="0" y="0"/>
                </a:moveTo>
                <a:lnTo>
                  <a:pt x="7261890" y="0"/>
                </a:lnTo>
                <a:lnTo>
                  <a:pt x="7261890" y="5568248"/>
                </a:lnTo>
                <a:lnTo>
                  <a:pt x="0" y="5568248"/>
                </a:lnTo>
                <a:lnTo>
                  <a:pt x="0" y="0"/>
                </a:lnTo>
                <a:close/>
              </a:path>
            </a:pathLst>
          </a:custGeom>
          <a:blipFill>
            <a:blip r:embed="rId7"/>
            <a:stretch>
              <a:fillRect/>
            </a:stretch>
          </a:blipFill>
        </p:spPr>
        <p:txBody>
          <a:bodyPr/>
          <a:lstStyle/>
          <a:p>
            <a:endParaRPr lang="ko-KR" altLang="en-US"/>
          </a:p>
        </p:txBody>
      </p:sp>
      <p:sp>
        <p:nvSpPr>
          <p:cNvPr id="8" name="TextBox 8"/>
          <p:cNvSpPr txBox="1"/>
          <p:nvPr/>
        </p:nvSpPr>
        <p:spPr>
          <a:xfrm>
            <a:off x="1611554" y="3195134"/>
            <a:ext cx="6174529" cy="1349378"/>
          </a:xfrm>
          <a:prstGeom prst="rect">
            <a:avLst/>
          </a:prstGeom>
        </p:spPr>
        <p:txBody>
          <a:bodyPr lIns="0" tIns="0" rIns="0" bIns="0" rtlCol="0" anchor="t">
            <a:spAutoFit/>
          </a:bodyPr>
          <a:lstStyle/>
          <a:p>
            <a:pPr>
              <a:lnSpc>
                <a:spcPts val="10000"/>
              </a:lnSpc>
            </a:pPr>
            <a:r>
              <a:rPr lang="en-US" sz="10000">
                <a:solidFill>
                  <a:srgbClr val="000000"/>
                </a:solidFill>
                <a:latin typeface="210 옥탑방"/>
              </a:rPr>
              <a:t>ViTPose</a:t>
            </a:r>
          </a:p>
        </p:txBody>
      </p:sp>
      <p:sp>
        <p:nvSpPr>
          <p:cNvPr id="9" name="TextBox 9"/>
          <p:cNvSpPr txBox="1"/>
          <p:nvPr/>
        </p:nvSpPr>
        <p:spPr>
          <a:xfrm>
            <a:off x="1611554" y="4793715"/>
            <a:ext cx="6174529" cy="2230957"/>
          </a:xfrm>
          <a:prstGeom prst="rect">
            <a:avLst/>
          </a:prstGeom>
        </p:spPr>
        <p:txBody>
          <a:bodyPr lIns="0" tIns="0" rIns="0" bIns="0" rtlCol="0" anchor="t">
            <a:spAutoFit/>
          </a:bodyPr>
          <a:lstStyle/>
          <a:p>
            <a:pPr marL="598266" lvl="1" indent="-299133">
              <a:lnSpc>
                <a:spcPts val="4433"/>
              </a:lnSpc>
              <a:buFont typeface="Arial"/>
              <a:buChar char="•"/>
            </a:pPr>
            <a:r>
              <a:rPr lang="en-US" sz="2771" dirty="0">
                <a:solidFill>
                  <a:srgbClr val="000000"/>
                </a:solidFill>
                <a:latin typeface="Arimo"/>
              </a:rPr>
              <a:t>Pose Estimation </a:t>
            </a:r>
            <a:r>
              <a:rPr lang="en-US" sz="2771" dirty="0" err="1">
                <a:solidFill>
                  <a:srgbClr val="000000"/>
                </a:solidFill>
                <a:latin typeface="Arimo"/>
              </a:rPr>
              <a:t>Task에</a:t>
            </a:r>
            <a:r>
              <a:rPr lang="en-US" sz="2771" dirty="0">
                <a:solidFill>
                  <a:srgbClr val="000000"/>
                </a:solidFill>
                <a:latin typeface="Arimo"/>
              </a:rPr>
              <a:t> </a:t>
            </a:r>
            <a:r>
              <a:rPr lang="en-US" sz="2771" dirty="0" err="1">
                <a:solidFill>
                  <a:srgbClr val="000000"/>
                </a:solidFill>
                <a:latin typeface="Arimo"/>
              </a:rPr>
              <a:t>ViT를</a:t>
            </a:r>
            <a:r>
              <a:rPr lang="en-US" sz="2771" dirty="0">
                <a:solidFill>
                  <a:srgbClr val="000000"/>
                </a:solidFill>
                <a:latin typeface="Arimo"/>
              </a:rPr>
              <a:t>      </a:t>
            </a:r>
            <a:r>
              <a:rPr lang="en-US" sz="2771" dirty="0" err="1">
                <a:solidFill>
                  <a:srgbClr val="000000"/>
                </a:solidFill>
                <a:latin typeface="Arimo"/>
              </a:rPr>
              <a:t>활용하기</a:t>
            </a:r>
            <a:r>
              <a:rPr lang="en-US" sz="2771" dirty="0">
                <a:solidFill>
                  <a:srgbClr val="000000"/>
                </a:solidFill>
                <a:latin typeface="Arimo"/>
              </a:rPr>
              <a:t> </a:t>
            </a:r>
            <a:r>
              <a:rPr lang="en-US" sz="2771" dirty="0" err="1">
                <a:solidFill>
                  <a:srgbClr val="000000"/>
                </a:solidFill>
                <a:latin typeface="Arimo"/>
              </a:rPr>
              <a:t>위해</a:t>
            </a:r>
            <a:r>
              <a:rPr lang="en-US" sz="2771" dirty="0">
                <a:solidFill>
                  <a:srgbClr val="000000"/>
                </a:solidFill>
                <a:latin typeface="Arimo"/>
              </a:rPr>
              <a:t> </a:t>
            </a:r>
            <a:r>
              <a:rPr lang="en-US" sz="2771" dirty="0" err="1">
                <a:solidFill>
                  <a:srgbClr val="000000"/>
                </a:solidFill>
                <a:latin typeface="Arimo"/>
              </a:rPr>
              <a:t>제안된</a:t>
            </a:r>
            <a:r>
              <a:rPr lang="en-US" sz="2771" dirty="0">
                <a:solidFill>
                  <a:srgbClr val="000000"/>
                </a:solidFill>
                <a:latin typeface="Arimo"/>
              </a:rPr>
              <a:t> </a:t>
            </a:r>
            <a:r>
              <a:rPr lang="en-US" sz="2771" dirty="0" err="1">
                <a:solidFill>
                  <a:srgbClr val="000000"/>
                </a:solidFill>
                <a:latin typeface="Arimo"/>
              </a:rPr>
              <a:t>모델</a:t>
            </a:r>
            <a:endParaRPr lang="en-US" sz="2771" dirty="0">
              <a:solidFill>
                <a:srgbClr val="000000"/>
              </a:solidFill>
              <a:latin typeface="Arimo"/>
            </a:endParaRPr>
          </a:p>
          <a:p>
            <a:pPr marL="598266" lvl="1" indent="-299133">
              <a:lnSpc>
                <a:spcPts val="4433"/>
              </a:lnSpc>
              <a:buFont typeface="Arial"/>
              <a:buChar char="•"/>
            </a:pPr>
            <a:r>
              <a:rPr lang="en-US" sz="2771" dirty="0">
                <a:solidFill>
                  <a:srgbClr val="000000"/>
                </a:solidFill>
                <a:latin typeface="Arimo"/>
              </a:rPr>
              <a:t>MS COCO </a:t>
            </a:r>
            <a:r>
              <a:rPr lang="en-US" sz="2771" dirty="0" err="1">
                <a:solidFill>
                  <a:srgbClr val="000000"/>
                </a:solidFill>
                <a:latin typeface="Arimo"/>
              </a:rPr>
              <a:t>keypoint</a:t>
            </a:r>
            <a:r>
              <a:rPr lang="en-US" sz="2771" dirty="0">
                <a:solidFill>
                  <a:srgbClr val="000000"/>
                </a:solidFill>
                <a:latin typeface="Arimo"/>
              </a:rPr>
              <a:t> </a:t>
            </a:r>
            <a:r>
              <a:rPr lang="en-US" sz="2771" dirty="0" err="1">
                <a:solidFill>
                  <a:srgbClr val="000000"/>
                </a:solidFill>
                <a:latin typeface="Arimo"/>
              </a:rPr>
              <a:t>detection에서</a:t>
            </a:r>
            <a:r>
              <a:rPr lang="en-US" sz="2771" dirty="0">
                <a:solidFill>
                  <a:srgbClr val="000000"/>
                </a:solidFill>
                <a:latin typeface="Arimo"/>
              </a:rPr>
              <a:t> </a:t>
            </a:r>
            <a:r>
              <a:rPr lang="en-US" sz="2771" dirty="0" err="1">
                <a:solidFill>
                  <a:srgbClr val="000000"/>
                </a:solidFill>
                <a:latin typeface="Arimo"/>
              </a:rPr>
              <a:t>SOTA를</a:t>
            </a:r>
            <a:r>
              <a:rPr lang="en-US" sz="2771" dirty="0">
                <a:solidFill>
                  <a:srgbClr val="000000"/>
                </a:solidFill>
                <a:latin typeface="Arimo"/>
              </a:rPr>
              <a:t> </a:t>
            </a:r>
            <a:r>
              <a:rPr lang="en-US" sz="2771" dirty="0" err="1">
                <a:solidFill>
                  <a:srgbClr val="000000"/>
                </a:solidFill>
                <a:latin typeface="Arimo"/>
              </a:rPr>
              <a:t>달성</a:t>
            </a:r>
            <a:endParaRPr lang="en-US" sz="2771" dirty="0">
              <a:solidFill>
                <a:srgbClr val="000000"/>
              </a:solidFill>
              <a:latin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2011</Words>
  <Application>Microsoft Office PowerPoint</Application>
  <PresentationFormat>사용자 지정</PresentationFormat>
  <Paragraphs>213</Paragraphs>
  <Slides>25</Slides>
  <Notes>11</Notes>
  <HiddenSlides>0</HiddenSlides>
  <MMClips>1</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25</vt:i4>
      </vt:variant>
    </vt:vector>
  </HeadingPairs>
  <TitlesOfParts>
    <vt:vector size="35" baseType="lpstr">
      <vt:lpstr>210 옥탑방</vt:lpstr>
      <vt:lpstr>Arimo</vt:lpstr>
      <vt:lpstr>210 옥탑방 Bold</vt:lpstr>
      <vt:lpstr>Arimo Bold</vt:lpstr>
      <vt:lpstr>Gothic A1 Semi-Bold</vt:lpstr>
      <vt:lpstr>Calibri</vt:lpstr>
      <vt:lpstr>Arial</vt:lpstr>
      <vt:lpstr>Gothic A1 Bold</vt:lpstr>
      <vt:lpstr>Gothic A1 Medium</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태권도 품새 동작 식별 프로젝트</dc:title>
  <cp:lastModifiedBy>asdwldbsdl@korea.ac.kr</cp:lastModifiedBy>
  <cp:revision>3</cp:revision>
  <dcterms:created xsi:type="dcterms:W3CDTF">2006-08-16T00:00:00Z</dcterms:created>
  <dcterms:modified xsi:type="dcterms:W3CDTF">2023-08-30T06:53:46Z</dcterms:modified>
  <dc:identifier>DAFsKzTNKFo</dc:identifier>
</cp:coreProperties>
</file>